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7" r:id="rId2"/>
    <p:sldId id="269" r:id="rId3"/>
    <p:sldId id="283" r:id="rId4"/>
    <p:sldId id="276" r:id="rId5"/>
    <p:sldId id="281" r:id="rId6"/>
    <p:sldId id="273" r:id="rId7"/>
    <p:sldId id="278" r:id="rId8"/>
    <p:sldId id="264" r:id="rId9"/>
    <p:sldId id="285" r:id="rId10"/>
    <p:sldId id="286" r:id="rId11"/>
    <p:sldId id="284" r:id="rId12"/>
    <p:sldId id="280" r:id="rId13"/>
    <p:sldId id="271" r:id="rId14"/>
    <p:sldId id="272" r:id="rId15"/>
    <p:sldId id="265" r:id="rId16"/>
    <p:sldId id="282" r:id="rId17"/>
    <p:sldId id="266" r:id="rId18"/>
    <p:sldId id="279" r:id="rId19"/>
    <p:sldId id="267" r:id="rId20"/>
    <p:sldId id="268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671" autoAdjust="0"/>
    <p:restoredTop sz="94660"/>
  </p:normalViewPr>
  <p:slideViewPr>
    <p:cSldViewPr snapToGrid="0">
      <p:cViewPr varScale="1">
        <p:scale>
          <a:sx n="85" d="100"/>
          <a:sy n="85" d="100"/>
        </p:scale>
        <p:origin x="576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44148-21C1-420B-83A0-6BB056CCB0BB}" type="datetimeFigureOut">
              <a:rPr lang="en-US" smtClean="0"/>
              <a:t>4/9/2018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FD10B-122D-4773-B94D-B93EE6C9A8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3979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44148-21C1-420B-83A0-6BB056CCB0BB}" type="datetimeFigureOut">
              <a:rPr lang="en-US" smtClean="0"/>
              <a:t>4/9/2018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FD10B-122D-4773-B94D-B93EE6C9A8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2681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44148-21C1-420B-83A0-6BB056CCB0BB}" type="datetimeFigureOut">
              <a:rPr lang="en-US" smtClean="0"/>
              <a:t>4/9/2018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FD10B-122D-4773-B94D-B93EE6C9A8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3413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44148-21C1-420B-83A0-6BB056CCB0BB}" type="datetimeFigureOut">
              <a:rPr lang="en-US" smtClean="0"/>
              <a:t>4/9/2018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FD10B-122D-4773-B94D-B93EE6C9A8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2637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44148-21C1-420B-83A0-6BB056CCB0BB}" type="datetimeFigureOut">
              <a:rPr lang="en-US" smtClean="0"/>
              <a:t>4/9/2018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FD10B-122D-4773-B94D-B93EE6C9A8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9313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44148-21C1-420B-83A0-6BB056CCB0BB}" type="datetimeFigureOut">
              <a:rPr lang="en-US" smtClean="0"/>
              <a:t>4/9/2018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FD10B-122D-4773-B94D-B93EE6C9A8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4009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44148-21C1-420B-83A0-6BB056CCB0BB}" type="datetimeFigureOut">
              <a:rPr lang="en-US" smtClean="0"/>
              <a:t>4/9/2018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FD10B-122D-4773-B94D-B93EE6C9A8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8592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44148-21C1-420B-83A0-6BB056CCB0BB}" type="datetimeFigureOut">
              <a:rPr lang="en-US" smtClean="0"/>
              <a:t>4/9/2018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FD10B-122D-4773-B94D-B93EE6C9A8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3230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44148-21C1-420B-83A0-6BB056CCB0BB}" type="datetimeFigureOut">
              <a:rPr lang="en-US" smtClean="0"/>
              <a:t>4/9/2018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FD10B-122D-4773-B94D-B93EE6C9A8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4692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44148-21C1-420B-83A0-6BB056CCB0BB}" type="datetimeFigureOut">
              <a:rPr lang="en-US" smtClean="0"/>
              <a:t>4/9/2018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FD10B-122D-4773-B94D-B93EE6C9A8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4818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44148-21C1-420B-83A0-6BB056CCB0BB}" type="datetimeFigureOut">
              <a:rPr lang="en-US" smtClean="0"/>
              <a:t>4/9/2018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FD10B-122D-4773-B94D-B93EE6C9A8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0629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144148-21C1-420B-83A0-6BB056CCB0BB}" type="datetimeFigureOut">
              <a:rPr lang="en-US" smtClean="0"/>
              <a:t>4/9/2018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4FD10B-122D-4773-B94D-B93EE6C9A8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3450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757" y="1426214"/>
            <a:ext cx="7096487" cy="4005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0560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6635851"/>
              </p:ext>
            </p:extLst>
          </p:nvPr>
        </p:nvGraphicFramePr>
        <p:xfrm>
          <a:off x="2791287" y="282531"/>
          <a:ext cx="6609427" cy="597406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36040">
                  <a:extLst>
                    <a:ext uri="{9D8B030D-6E8A-4147-A177-3AD203B41FA5}">
                      <a16:colId xmlns:a16="http://schemas.microsoft.com/office/drawing/2014/main" val="3072062017"/>
                    </a:ext>
                  </a:extLst>
                </a:gridCol>
                <a:gridCol w="1491129">
                  <a:extLst>
                    <a:ext uri="{9D8B030D-6E8A-4147-A177-3AD203B41FA5}">
                      <a16:colId xmlns:a16="http://schemas.microsoft.com/office/drawing/2014/main" val="1556875740"/>
                    </a:ext>
                  </a:extLst>
                </a:gridCol>
                <a:gridCol w="1491129">
                  <a:extLst>
                    <a:ext uri="{9D8B030D-6E8A-4147-A177-3AD203B41FA5}">
                      <a16:colId xmlns:a16="http://schemas.microsoft.com/office/drawing/2014/main" val="1256175180"/>
                    </a:ext>
                  </a:extLst>
                </a:gridCol>
                <a:gridCol w="1491129">
                  <a:extLst>
                    <a:ext uri="{9D8B030D-6E8A-4147-A177-3AD203B41FA5}">
                      <a16:colId xmlns:a16="http://schemas.microsoft.com/office/drawing/2014/main" val="3055623874"/>
                    </a:ext>
                  </a:extLst>
                </a:gridCol>
              </a:tblGrid>
              <a:tr h="474979">
                <a:tc>
                  <a:txBody>
                    <a:bodyPr/>
                    <a:lstStyle/>
                    <a:p>
                      <a:pPr algn="ctr"/>
                      <a:r>
                        <a:rPr lang="en-US" u="sng" dirty="0" smtClean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</a:rPr>
                        <a:t>LHC (n = 57)</a:t>
                      </a:r>
                      <a:endParaRPr lang="en-US" u="sng" dirty="0">
                        <a:solidFill>
                          <a:schemeClr val="tx1"/>
                        </a:solidFill>
                        <a:latin typeface="Palatino Linotype" panose="02040502050505030304" pitchFamily="18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  <a:latin typeface="Palatino Linotype" panose="02040502050505030304" pitchFamily="18" charset="0"/>
                        </a:rPr>
                        <a:t>Mean (</a:t>
                      </a:r>
                      <a:r>
                        <a:rPr lang="en-US" dirty="0" err="1" smtClean="0">
                          <a:solidFill>
                            <a:schemeClr val="bg1"/>
                          </a:solidFill>
                          <a:latin typeface="Palatino Linotype" panose="02040502050505030304" pitchFamily="18" charset="0"/>
                        </a:rPr>
                        <a:t>ms</a:t>
                      </a:r>
                      <a:r>
                        <a:rPr lang="en-US" dirty="0" smtClean="0">
                          <a:solidFill>
                            <a:schemeClr val="bg1"/>
                          </a:solidFill>
                          <a:latin typeface="Palatino Linotype" panose="02040502050505030304" pitchFamily="18" charset="0"/>
                        </a:rPr>
                        <a:t>)</a:t>
                      </a:r>
                      <a:endParaRPr lang="en-US" dirty="0">
                        <a:solidFill>
                          <a:schemeClr val="bg1"/>
                        </a:solidFill>
                        <a:latin typeface="Palatino Linotype" panose="02040502050505030304" pitchFamily="18" charset="0"/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Palatino Linotype" panose="02040502050505030304" pitchFamily="18" charset="0"/>
                        </a:rPr>
                        <a:t>SD (</a:t>
                      </a:r>
                      <a:r>
                        <a:rPr lang="en-US" dirty="0" err="1" smtClean="0">
                          <a:latin typeface="Palatino Linotype" panose="02040502050505030304" pitchFamily="18" charset="0"/>
                        </a:rPr>
                        <a:t>ms</a:t>
                      </a:r>
                      <a:r>
                        <a:rPr lang="en-US" dirty="0" smtClean="0">
                          <a:latin typeface="Palatino Linotype" panose="02040502050505030304" pitchFamily="18" charset="0"/>
                        </a:rPr>
                        <a:t>)</a:t>
                      </a:r>
                      <a:endParaRPr lang="en-US" dirty="0">
                        <a:latin typeface="Palatino Linotype" panose="0204050205050503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Palatino Linotype" panose="02040502050505030304" pitchFamily="18" charset="0"/>
                        </a:rPr>
                        <a:t>Outliers</a:t>
                      </a:r>
                      <a:endParaRPr lang="en-US" dirty="0">
                        <a:latin typeface="Palatino Linotype" panose="0204050205050503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97747166"/>
                  </a:ext>
                </a:extLst>
              </a:tr>
              <a:tr h="47497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Palatino Linotype" panose="02040502050505030304" pitchFamily="18" charset="0"/>
                        </a:rPr>
                        <a:t> R</a:t>
                      </a:r>
                      <a:r>
                        <a:rPr lang="en-US" baseline="0" dirty="0" smtClean="0">
                          <a:latin typeface="Palatino Linotype" panose="02040502050505030304" pitchFamily="18" charset="0"/>
                        </a:rPr>
                        <a:t> Thigh</a:t>
                      </a:r>
                      <a:endParaRPr lang="en-US" dirty="0">
                        <a:latin typeface="Palatino Linotype" panose="0204050205050503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Palatino Linotype" panose="02040502050505030304" pitchFamily="18" charset="0"/>
                        </a:rPr>
                        <a:t>-23</a:t>
                      </a:r>
                      <a:endParaRPr lang="en-US" dirty="0">
                        <a:latin typeface="Palatino Linotype" panose="0204050205050503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Palatino Linotype" panose="02040502050505030304" pitchFamily="18" charset="0"/>
                        </a:rPr>
                        <a:t>69</a:t>
                      </a:r>
                      <a:endParaRPr lang="en-US" dirty="0">
                        <a:latin typeface="Palatino Linotype" panose="0204050205050503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Palatino Linotype" panose="02040502050505030304" pitchFamily="18" charset="0"/>
                        </a:rPr>
                        <a:t>0</a:t>
                      </a:r>
                      <a:endParaRPr lang="en-US" dirty="0">
                        <a:latin typeface="Palatino Linotype" panose="0204050205050503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7743002"/>
                  </a:ext>
                </a:extLst>
              </a:tr>
              <a:tr h="47497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Palatino Linotype" panose="02040502050505030304" pitchFamily="18" charset="0"/>
                        </a:rPr>
                        <a:t>R Thigh + Shank</a:t>
                      </a:r>
                      <a:endParaRPr lang="en-US" dirty="0">
                        <a:latin typeface="Palatino Linotype" panose="0204050205050503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Palatino Linotype" panose="02040502050505030304" pitchFamily="18" charset="0"/>
                        </a:rPr>
                        <a:t>-8</a:t>
                      </a:r>
                      <a:endParaRPr lang="en-US" dirty="0">
                        <a:latin typeface="Palatino Linotype" panose="0204050205050503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Palatino Linotype" panose="02040502050505030304" pitchFamily="18" charset="0"/>
                        </a:rPr>
                        <a:t>56</a:t>
                      </a:r>
                      <a:endParaRPr lang="en-US" dirty="0">
                        <a:latin typeface="Palatino Linotype" panose="0204050205050503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Palatino Linotype" panose="02040502050505030304" pitchFamily="18" charset="0"/>
                        </a:rPr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5931454"/>
                  </a:ext>
                </a:extLst>
              </a:tr>
              <a:tr h="47497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Palatino Linotype" panose="02040502050505030304" pitchFamily="18" charset="0"/>
                        </a:rPr>
                        <a:t>R/L Thigh</a:t>
                      </a:r>
                      <a:r>
                        <a:rPr lang="en-US" baseline="0" dirty="0" smtClean="0">
                          <a:latin typeface="Palatino Linotype" panose="02040502050505030304" pitchFamily="18" charset="0"/>
                        </a:rPr>
                        <a:t> + Shank</a:t>
                      </a:r>
                      <a:endParaRPr lang="en-US" dirty="0">
                        <a:latin typeface="Palatino Linotype" panose="0204050205050503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Palatino Linotype" panose="02040502050505030304" pitchFamily="18" charset="0"/>
                        </a:rPr>
                        <a:t>-4</a:t>
                      </a:r>
                      <a:endParaRPr lang="en-US" dirty="0">
                        <a:latin typeface="Palatino Linotype" panose="0204050205050503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Palatino Linotype" panose="02040502050505030304" pitchFamily="18" charset="0"/>
                        </a:rPr>
                        <a:t>30</a:t>
                      </a:r>
                      <a:endParaRPr lang="en-US" dirty="0">
                        <a:latin typeface="Palatino Linotype" panose="0204050205050503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Palatino Linotype" panose="02040502050505030304" pitchFamily="18" charset="0"/>
                        </a:rPr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9802070"/>
                  </a:ext>
                </a:extLst>
              </a:tr>
              <a:tr h="47497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Palatino Linotype" panose="02040502050505030304" pitchFamily="18" charset="0"/>
                        </a:rPr>
                        <a:t>CAM</a:t>
                      </a:r>
                      <a:endParaRPr lang="en-US" dirty="0">
                        <a:latin typeface="Palatino Linotype" panose="0204050205050503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Palatino Linotype" panose="02040502050505030304" pitchFamily="18" charset="0"/>
                        </a:rPr>
                        <a:t>-34</a:t>
                      </a:r>
                      <a:endParaRPr lang="en-US" dirty="0">
                        <a:latin typeface="Palatino Linotype" panose="0204050205050503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Palatino Linotype" panose="02040502050505030304" pitchFamily="18" charset="0"/>
                        </a:rPr>
                        <a:t>107</a:t>
                      </a:r>
                      <a:endParaRPr lang="en-US" dirty="0">
                        <a:latin typeface="Palatino Linotype" panose="0204050205050503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Palatino Linotype" panose="02040502050505030304" pitchFamily="18" charset="0"/>
                        </a:rPr>
                        <a:t>7</a:t>
                      </a:r>
                      <a:endParaRPr lang="en-US" dirty="0">
                        <a:latin typeface="Palatino Linotype" panose="0204050205050503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1744009"/>
                  </a:ext>
                </a:extLst>
              </a:tr>
              <a:tr h="47497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Palatino Linotype" panose="02040502050505030304" pitchFamily="18" charset="0"/>
                        </a:rPr>
                        <a:t>FUSED</a:t>
                      </a:r>
                      <a:endParaRPr lang="en-US" dirty="0">
                        <a:latin typeface="Palatino Linotype" panose="0204050205050503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Palatino Linotype" panose="02040502050505030304" pitchFamily="18" charset="0"/>
                        </a:rPr>
                        <a:t>-15</a:t>
                      </a:r>
                      <a:endParaRPr lang="en-US" dirty="0">
                        <a:latin typeface="Palatino Linotype" panose="0204050205050503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Palatino Linotype" panose="02040502050505030304" pitchFamily="18" charset="0"/>
                        </a:rPr>
                        <a:t>63</a:t>
                      </a:r>
                      <a:endParaRPr lang="en-US" dirty="0">
                        <a:latin typeface="Palatino Linotype" panose="0204050205050503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Palatino Linotype" panose="02040502050505030304" pitchFamily="18" charset="0"/>
                        </a:rPr>
                        <a:t>6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275467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endParaRPr lang="en-US" sz="1100" dirty="0">
                        <a:latin typeface="Palatino Linotype" panose="0204050205050503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latin typeface="Palatino Linotype" panose="0204050205050503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latin typeface="Palatino Linotype" panose="0204050205050503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 smtClean="0">
                        <a:latin typeface="Palatino Linotype" panose="0204050205050503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0658197"/>
                  </a:ext>
                </a:extLst>
              </a:tr>
              <a:tr h="474979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atin typeface="Palatino Linotype" panose="02040502050505030304" pitchFamily="18" charset="0"/>
                        </a:rPr>
                        <a:t>RTO (n =</a:t>
                      </a:r>
                      <a:r>
                        <a:rPr lang="en-US" b="1" baseline="0" dirty="0" smtClean="0">
                          <a:latin typeface="Palatino Linotype" panose="02040502050505030304" pitchFamily="18" charset="0"/>
                        </a:rPr>
                        <a:t> 54)</a:t>
                      </a:r>
                      <a:endParaRPr lang="en-US" b="1" dirty="0">
                        <a:latin typeface="Palatino Linotype" panose="0204050205050503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  <a:latin typeface="Palatino Linotype" panose="02040502050505030304" pitchFamily="18" charset="0"/>
                        </a:rPr>
                        <a:t>Mean (</a:t>
                      </a:r>
                      <a:r>
                        <a:rPr lang="en-US" b="1" dirty="0" err="1" smtClean="0">
                          <a:solidFill>
                            <a:schemeClr val="bg1"/>
                          </a:solidFill>
                          <a:latin typeface="Palatino Linotype" panose="02040502050505030304" pitchFamily="18" charset="0"/>
                        </a:rPr>
                        <a:t>ms</a:t>
                      </a:r>
                      <a:r>
                        <a:rPr lang="en-US" b="1" dirty="0" smtClean="0">
                          <a:solidFill>
                            <a:schemeClr val="bg1"/>
                          </a:solidFill>
                          <a:latin typeface="Palatino Linotype" panose="02040502050505030304" pitchFamily="18" charset="0"/>
                        </a:rPr>
                        <a:t>)</a:t>
                      </a:r>
                      <a:endParaRPr lang="en-US" b="1" dirty="0">
                        <a:solidFill>
                          <a:schemeClr val="bg1"/>
                        </a:solidFill>
                        <a:latin typeface="Palatino Linotype" panose="02040502050505030304" pitchFamily="18" charset="0"/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  <a:latin typeface="Palatino Linotype" panose="02040502050505030304" pitchFamily="18" charset="0"/>
                        </a:rPr>
                        <a:t>SD (</a:t>
                      </a:r>
                      <a:r>
                        <a:rPr lang="en-US" b="1" dirty="0" err="1" smtClean="0">
                          <a:solidFill>
                            <a:schemeClr val="bg1"/>
                          </a:solidFill>
                          <a:latin typeface="Palatino Linotype" panose="02040502050505030304" pitchFamily="18" charset="0"/>
                        </a:rPr>
                        <a:t>ms</a:t>
                      </a:r>
                      <a:r>
                        <a:rPr lang="en-US" b="1" dirty="0" smtClean="0">
                          <a:solidFill>
                            <a:schemeClr val="bg1"/>
                          </a:solidFill>
                          <a:latin typeface="Palatino Linotype" panose="02040502050505030304" pitchFamily="18" charset="0"/>
                        </a:rPr>
                        <a:t>)</a:t>
                      </a:r>
                      <a:endParaRPr lang="en-US" b="1" dirty="0">
                        <a:solidFill>
                          <a:schemeClr val="bg1"/>
                        </a:solidFill>
                        <a:latin typeface="Palatino Linotype" panose="02040502050505030304" pitchFamily="18" charset="0"/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  <a:latin typeface="Palatino Linotype" panose="02040502050505030304" pitchFamily="18" charset="0"/>
                        </a:rPr>
                        <a:t>Outliers</a:t>
                      </a:r>
                      <a:endParaRPr lang="en-US" b="1" dirty="0">
                        <a:solidFill>
                          <a:schemeClr val="bg1"/>
                        </a:solidFill>
                        <a:latin typeface="Palatino Linotype" panose="02040502050505030304" pitchFamily="18" charset="0"/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2612776"/>
                  </a:ext>
                </a:extLst>
              </a:tr>
              <a:tr h="47497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Palatino Linotype" panose="02040502050505030304" pitchFamily="18" charset="0"/>
                        </a:rPr>
                        <a:t> R</a:t>
                      </a:r>
                      <a:r>
                        <a:rPr lang="en-US" baseline="0" dirty="0" smtClean="0">
                          <a:latin typeface="Palatino Linotype" panose="02040502050505030304" pitchFamily="18" charset="0"/>
                        </a:rPr>
                        <a:t> Thigh</a:t>
                      </a:r>
                      <a:endParaRPr lang="en-US" dirty="0">
                        <a:latin typeface="Palatino Linotype" panose="0204050205050503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Palatino Linotype" panose="02040502050505030304" pitchFamily="18" charset="0"/>
                        </a:rPr>
                        <a:t>-4</a:t>
                      </a:r>
                      <a:endParaRPr lang="en-US" dirty="0">
                        <a:latin typeface="Palatino Linotype" panose="0204050205050503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Palatino Linotype" panose="02040502050505030304" pitchFamily="18" charset="0"/>
                        </a:rPr>
                        <a:t>40</a:t>
                      </a:r>
                      <a:endParaRPr lang="en-US" dirty="0">
                        <a:latin typeface="Palatino Linotype" panose="0204050205050503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Palatino Linotype" panose="02040502050505030304" pitchFamily="18" charset="0"/>
                        </a:rPr>
                        <a:t>0</a:t>
                      </a:r>
                      <a:endParaRPr lang="en-US" dirty="0">
                        <a:latin typeface="Palatino Linotype" panose="0204050205050503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5248739"/>
                  </a:ext>
                </a:extLst>
              </a:tr>
              <a:tr h="47497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Palatino Linotype" panose="02040502050505030304" pitchFamily="18" charset="0"/>
                        </a:rPr>
                        <a:t>R Thigh + Shank</a:t>
                      </a:r>
                      <a:endParaRPr lang="en-US" dirty="0">
                        <a:latin typeface="Palatino Linotype" panose="0204050205050503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0000"/>
                          </a:solidFill>
                          <a:latin typeface="Palatino Linotype" panose="02040502050505030304" pitchFamily="18" charset="0"/>
                        </a:rPr>
                        <a:t>1</a:t>
                      </a:r>
                      <a:endParaRPr lang="en-US" dirty="0">
                        <a:solidFill>
                          <a:srgbClr val="FF0000"/>
                        </a:solidFill>
                        <a:latin typeface="Palatino Linotype" panose="0204050205050503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0000"/>
                          </a:solidFill>
                          <a:latin typeface="Palatino Linotype" panose="02040502050505030304" pitchFamily="18" charset="0"/>
                        </a:rPr>
                        <a:t>42</a:t>
                      </a:r>
                      <a:endParaRPr lang="en-US" dirty="0">
                        <a:solidFill>
                          <a:srgbClr val="FF0000"/>
                        </a:solidFill>
                        <a:latin typeface="Palatino Linotype" panose="0204050205050503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Palatino Linotype" panose="02040502050505030304" pitchFamily="18" charset="0"/>
                        </a:rPr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3141603"/>
                  </a:ext>
                </a:extLst>
              </a:tr>
              <a:tr h="47497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Palatino Linotype" panose="02040502050505030304" pitchFamily="18" charset="0"/>
                        </a:rPr>
                        <a:t>R/L Thigh</a:t>
                      </a:r>
                      <a:r>
                        <a:rPr lang="en-US" baseline="0" dirty="0" smtClean="0">
                          <a:latin typeface="Palatino Linotype" panose="02040502050505030304" pitchFamily="18" charset="0"/>
                        </a:rPr>
                        <a:t> + Shank</a:t>
                      </a:r>
                      <a:endParaRPr lang="en-US" dirty="0">
                        <a:latin typeface="Palatino Linotype" panose="0204050205050503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0000"/>
                          </a:solidFill>
                          <a:latin typeface="Palatino Linotype" panose="02040502050505030304" pitchFamily="18" charset="0"/>
                        </a:rPr>
                        <a:t>-9</a:t>
                      </a:r>
                      <a:endParaRPr lang="en-US" dirty="0">
                        <a:solidFill>
                          <a:srgbClr val="FF0000"/>
                        </a:solidFill>
                        <a:latin typeface="Palatino Linotype" panose="0204050205050503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0000"/>
                          </a:solidFill>
                          <a:latin typeface="Palatino Linotype" panose="02040502050505030304" pitchFamily="18" charset="0"/>
                        </a:rPr>
                        <a:t>42</a:t>
                      </a:r>
                      <a:endParaRPr lang="en-US" dirty="0">
                        <a:solidFill>
                          <a:srgbClr val="FF0000"/>
                        </a:solidFill>
                        <a:latin typeface="Palatino Linotype" panose="0204050205050503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Palatino Linotype" panose="02040502050505030304" pitchFamily="18" charset="0"/>
                        </a:rPr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9528971"/>
                  </a:ext>
                </a:extLst>
              </a:tr>
              <a:tr h="47497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Palatino Linotype" panose="02040502050505030304" pitchFamily="18" charset="0"/>
                        </a:rPr>
                        <a:t>CAM</a:t>
                      </a:r>
                      <a:endParaRPr lang="en-US" dirty="0">
                        <a:latin typeface="Palatino Linotype" panose="0204050205050503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Palatino Linotype" panose="02040502050505030304" pitchFamily="18" charset="0"/>
                        </a:rPr>
                        <a:t>-3</a:t>
                      </a:r>
                      <a:endParaRPr lang="en-US" dirty="0">
                        <a:latin typeface="Palatino Linotype" panose="0204050205050503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Palatino Linotype" panose="02040502050505030304" pitchFamily="18" charset="0"/>
                        </a:rPr>
                        <a:t>84</a:t>
                      </a:r>
                      <a:endParaRPr lang="en-US" dirty="0">
                        <a:latin typeface="Palatino Linotype" panose="0204050205050503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Palatino Linotype" panose="02040502050505030304" pitchFamily="18" charset="0"/>
                        </a:rPr>
                        <a:t>0</a:t>
                      </a:r>
                      <a:endParaRPr lang="en-US" dirty="0">
                        <a:latin typeface="Palatino Linotype" panose="0204050205050503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0523946"/>
                  </a:ext>
                </a:extLst>
              </a:tr>
              <a:tr h="47497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</a:rPr>
                        <a:t>FUSED</a:t>
                      </a:r>
                      <a:endParaRPr lang="en-US" dirty="0">
                        <a:solidFill>
                          <a:schemeClr val="tx1"/>
                        </a:solidFill>
                        <a:latin typeface="Palatino Linotype" panose="0204050205050503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</a:rPr>
                        <a:t>-1</a:t>
                      </a:r>
                      <a:endParaRPr lang="en-US" dirty="0">
                        <a:solidFill>
                          <a:schemeClr val="tx1"/>
                        </a:solidFill>
                        <a:latin typeface="Palatino Linotype" panose="0204050205050503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</a:rPr>
                        <a:t>42</a:t>
                      </a:r>
                      <a:endParaRPr lang="en-US" dirty="0">
                        <a:solidFill>
                          <a:schemeClr val="tx1"/>
                        </a:solidFill>
                        <a:latin typeface="Palatino Linotype" panose="0204050205050503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</a:rPr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5175715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174376" y="3048000"/>
            <a:ext cx="161287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LDA</a:t>
            </a:r>
          </a:p>
          <a:p>
            <a:r>
              <a:rPr lang="en-US" dirty="0" smtClean="0"/>
              <a:t>Redo</a:t>
            </a:r>
          </a:p>
          <a:p>
            <a:r>
              <a:rPr lang="en-US" dirty="0" smtClean="0"/>
              <a:t>Using </a:t>
            </a:r>
          </a:p>
          <a:p>
            <a:r>
              <a:rPr lang="en-US" dirty="0" smtClean="0"/>
              <a:t>Non-</a:t>
            </a:r>
            <a:r>
              <a:rPr lang="en-US" dirty="0" err="1" smtClean="0"/>
              <a:t>binarized</a:t>
            </a:r>
            <a:endParaRPr lang="en-US" dirty="0" smtClean="0"/>
          </a:p>
          <a:p>
            <a:r>
              <a:rPr lang="en-US" dirty="0" smtClean="0"/>
              <a:t>LHC feature</a:t>
            </a:r>
          </a:p>
          <a:p>
            <a:r>
              <a:rPr lang="en-US" dirty="0" smtClean="0"/>
              <a:t>And</a:t>
            </a:r>
          </a:p>
          <a:p>
            <a:r>
              <a:rPr lang="en-US" dirty="0" smtClean="0"/>
              <a:t>New Processed</a:t>
            </a:r>
          </a:p>
          <a:p>
            <a:r>
              <a:rPr lang="en-US" dirty="0" smtClean="0"/>
              <a:t>Files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25577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3698912"/>
              </p:ext>
            </p:extLst>
          </p:nvPr>
        </p:nvGraphicFramePr>
        <p:xfrm>
          <a:off x="2791287" y="282531"/>
          <a:ext cx="6609427" cy="597406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36040">
                  <a:extLst>
                    <a:ext uri="{9D8B030D-6E8A-4147-A177-3AD203B41FA5}">
                      <a16:colId xmlns:a16="http://schemas.microsoft.com/office/drawing/2014/main" val="3072062017"/>
                    </a:ext>
                  </a:extLst>
                </a:gridCol>
                <a:gridCol w="1491129">
                  <a:extLst>
                    <a:ext uri="{9D8B030D-6E8A-4147-A177-3AD203B41FA5}">
                      <a16:colId xmlns:a16="http://schemas.microsoft.com/office/drawing/2014/main" val="1556875740"/>
                    </a:ext>
                  </a:extLst>
                </a:gridCol>
                <a:gridCol w="1491129">
                  <a:extLst>
                    <a:ext uri="{9D8B030D-6E8A-4147-A177-3AD203B41FA5}">
                      <a16:colId xmlns:a16="http://schemas.microsoft.com/office/drawing/2014/main" val="1256175180"/>
                    </a:ext>
                  </a:extLst>
                </a:gridCol>
                <a:gridCol w="1491129">
                  <a:extLst>
                    <a:ext uri="{9D8B030D-6E8A-4147-A177-3AD203B41FA5}">
                      <a16:colId xmlns:a16="http://schemas.microsoft.com/office/drawing/2014/main" val="3055623874"/>
                    </a:ext>
                  </a:extLst>
                </a:gridCol>
              </a:tblGrid>
              <a:tr h="474979">
                <a:tc>
                  <a:txBody>
                    <a:bodyPr/>
                    <a:lstStyle/>
                    <a:p>
                      <a:pPr algn="ctr"/>
                      <a:r>
                        <a:rPr lang="en-US" u="sng" dirty="0" smtClean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</a:rPr>
                        <a:t>LHC (n = 57)</a:t>
                      </a:r>
                      <a:endParaRPr lang="en-US" u="sng" dirty="0">
                        <a:solidFill>
                          <a:schemeClr val="tx1"/>
                        </a:solidFill>
                        <a:latin typeface="Palatino Linotype" panose="02040502050505030304" pitchFamily="18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  <a:latin typeface="Palatino Linotype" panose="02040502050505030304" pitchFamily="18" charset="0"/>
                        </a:rPr>
                        <a:t>Mean (</a:t>
                      </a:r>
                      <a:r>
                        <a:rPr lang="en-US" dirty="0" err="1" smtClean="0">
                          <a:solidFill>
                            <a:schemeClr val="bg1"/>
                          </a:solidFill>
                          <a:latin typeface="Palatino Linotype" panose="02040502050505030304" pitchFamily="18" charset="0"/>
                        </a:rPr>
                        <a:t>ms</a:t>
                      </a:r>
                      <a:r>
                        <a:rPr lang="en-US" dirty="0" smtClean="0">
                          <a:solidFill>
                            <a:schemeClr val="bg1"/>
                          </a:solidFill>
                          <a:latin typeface="Palatino Linotype" panose="02040502050505030304" pitchFamily="18" charset="0"/>
                        </a:rPr>
                        <a:t>)</a:t>
                      </a:r>
                      <a:endParaRPr lang="en-US" dirty="0">
                        <a:solidFill>
                          <a:schemeClr val="bg1"/>
                        </a:solidFill>
                        <a:latin typeface="Palatino Linotype" panose="02040502050505030304" pitchFamily="18" charset="0"/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Palatino Linotype" panose="02040502050505030304" pitchFamily="18" charset="0"/>
                        </a:rPr>
                        <a:t>SD (</a:t>
                      </a:r>
                      <a:r>
                        <a:rPr lang="en-US" dirty="0" err="1" smtClean="0">
                          <a:latin typeface="Palatino Linotype" panose="02040502050505030304" pitchFamily="18" charset="0"/>
                        </a:rPr>
                        <a:t>ms</a:t>
                      </a:r>
                      <a:r>
                        <a:rPr lang="en-US" dirty="0" smtClean="0">
                          <a:latin typeface="Palatino Linotype" panose="02040502050505030304" pitchFamily="18" charset="0"/>
                        </a:rPr>
                        <a:t>)</a:t>
                      </a:r>
                      <a:endParaRPr lang="en-US" dirty="0">
                        <a:latin typeface="Palatino Linotype" panose="0204050205050503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Palatino Linotype" panose="02040502050505030304" pitchFamily="18" charset="0"/>
                        </a:rPr>
                        <a:t>Outliers</a:t>
                      </a:r>
                      <a:endParaRPr lang="en-US" dirty="0">
                        <a:latin typeface="Palatino Linotype" panose="0204050205050503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97747166"/>
                  </a:ext>
                </a:extLst>
              </a:tr>
              <a:tr h="47497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Palatino Linotype" panose="02040502050505030304" pitchFamily="18" charset="0"/>
                        </a:rPr>
                        <a:t> R</a:t>
                      </a:r>
                      <a:r>
                        <a:rPr lang="en-US" baseline="0" dirty="0" smtClean="0">
                          <a:latin typeface="Palatino Linotype" panose="02040502050505030304" pitchFamily="18" charset="0"/>
                        </a:rPr>
                        <a:t> Thigh</a:t>
                      </a:r>
                      <a:endParaRPr lang="en-US" dirty="0">
                        <a:latin typeface="Palatino Linotype" panose="0204050205050503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Palatino Linotype" panose="02040502050505030304" pitchFamily="18" charset="0"/>
                        </a:rPr>
                        <a:t>-34</a:t>
                      </a:r>
                      <a:endParaRPr lang="en-US" dirty="0">
                        <a:latin typeface="Palatino Linotype" panose="0204050205050503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Palatino Linotype" panose="02040502050505030304" pitchFamily="18" charset="0"/>
                        </a:rPr>
                        <a:t>96</a:t>
                      </a:r>
                      <a:endParaRPr lang="en-US" dirty="0">
                        <a:latin typeface="Palatino Linotype" panose="0204050205050503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Palatino Linotype" panose="02040502050505030304" pitchFamily="18" charset="0"/>
                        </a:rPr>
                        <a:t>0</a:t>
                      </a:r>
                      <a:endParaRPr lang="en-US" dirty="0">
                        <a:latin typeface="Palatino Linotype" panose="0204050205050503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7743002"/>
                  </a:ext>
                </a:extLst>
              </a:tr>
              <a:tr h="47497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Palatino Linotype" panose="02040502050505030304" pitchFamily="18" charset="0"/>
                        </a:rPr>
                        <a:t>R Thigh + Shank</a:t>
                      </a:r>
                      <a:endParaRPr lang="en-US" dirty="0">
                        <a:latin typeface="Palatino Linotype" panose="0204050205050503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Palatino Linotype" panose="02040502050505030304" pitchFamily="18" charset="0"/>
                        </a:rPr>
                        <a:t>-25</a:t>
                      </a:r>
                      <a:endParaRPr lang="en-US" dirty="0">
                        <a:latin typeface="Palatino Linotype" panose="0204050205050503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Palatino Linotype" panose="02040502050505030304" pitchFamily="18" charset="0"/>
                        </a:rPr>
                        <a:t>80</a:t>
                      </a:r>
                      <a:endParaRPr lang="en-US" dirty="0">
                        <a:latin typeface="Palatino Linotype" panose="0204050205050503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Palatino Linotype" panose="02040502050505030304" pitchFamily="18" charset="0"/>
                        </a:rPr>
                        <a:t>2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5931454"/>
                  </a:ext>
                </a:extLst>
              </a:tr>
              <a:tr h="47497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Palatino Linotype" panose="02040502050505030304" pitchFamily="18" charset="0"/>
                        </a:rPr>
                        <a:t>R/L Thigh</a:t>
                      </a:r>
                      <a:r>
                        <a:rPr lang="en-US" baseline="0" dirty="0" smtClean="0">
                          <a:latin typeface="Palatino Linotype" panose="02040502050505030304" pitchFamily="18" charset="0"/>
                        </a:rPr>
                        <a:t> + Shank</a:t>
                      </a:r>
                      <a:endParaRPr lang="en-US" dirty="0">
                        <a:latin typeface="Palatino Linotype" panose="0204050205050503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Palatino Linotype" panose="02040502050505030304" pitchFamily="18" charset="0"/>
                        </a:rPr>
                        <a:t>-18</a:t>
                      </a:r>
                      <a:endParaRPr lang="en-US" dirty="0">
                        <a:latin typeface="Palatino Linotype" panose="0204050205050503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Palatino Linotype" panose="02040502050505030304" pitchFamily="18" charset="0"/>
                        </a:rPr>
                        <a:t>66</a:t>
                      </a:r>
                      <a:endParaRPr lang="en-US" dirty="0">
                        <a:latin typeface="Palatino Linotype" panose="0204050205050503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Palatino Linotype" panose="02040502050505030304" pitchFamily="18" charset="0"/>
                        </a:rPr>
                        <a:t>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9802070"/>
                  </a:ext>
                </a:extLst>
              </a:tr>
              <a:tr h="47497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Palatino Linotype" panose="02040502050505030304" pitchFamily="18" charset="0"/>
                        </a:rPr>
                        <a:t>CAM</a:t>
                      </a:r>
                      <a:endParaRPr lang="en-US" dirty="0">
                        <a:latin typeface="Palatino Linotype" panose="0204050205050503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Palatino Linotype" panose="02040502050505030304" pitchFamily="18" charset="0"/>
                        </a:rPr>
                        <a:t>3</a:t>
                      </a:r>
                      <a:endParaRPr lang="en-US" dirty="0">
                        <a:latin typeface="Palatino Linotype" panose="0204050205050503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Palatino Linotype" panose="02040502050505030304" pitchFamily="18" charset="0"/>
                        </a:rPr>
                        <a:t>106</a:t>
                      </a:r>
                      <a:endParaRPr lang="en-US" dirty="0">
                        <a:latin typeface="Palatino Linotype" panose="0204050205050503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Palatino Linotype" panose="02040502050505030304" pitchFamily="18" charset="0"/>
                        </a:rPr>
                        <a:t>10</a:t>
                      </a:r>
                      <a:endParaRPr lang="en-US" dirty="0">
                        <a:latin typeface="Palatino Linotype" panose="0204050205050503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1744009"/>
                  </a:ext>
                </a:extLst>
              </a:tr>
              <a:tr h="47497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Palatino Linotype" panose="02040502050505030304" pitchFamily="18" charset="0"/>
                        </a:rPr>
                        <a:t>FUSED</a:t>
                      </a:r>
                      <a:endParaRPr lang="en-US" dirty="0">
                        <a:latin typeface="Palatino Linotype" panose="0204050205050503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Palatino Linotype" panose="02040502050505030304" pitchFamily="18" charset="0"/>
                        </a:rPr>
                        <a:t>-16</a:t>
                      </a:r>
                      <a:endParaRPr lang="en-US" dirty="0">
                        <a:latin typeface="Palatino Linotype" panose="0204050205050503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Palatino Linotype" panose="02040502050505030304" pitchFamily="18" charset="0"/>
                        </a:rPr>
                        <a:t>63</a:t>
                      </a:r>
                      <a:endParaRPr lang="en-US" dirty="0">
                        <a:latin typeface="Palatino Linotype" panose="0204050205050503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Palatino Linotype" panose="02040502050505030304" pitchFamily="18" charset="0"/>
                        </a:rPr>
                        <a:t>2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275467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endParaRPr lang="en-US" sz="1100" dirty="0">
                        <a:latin typeface="Palatino Linotype" panose="0204050205050503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latin typeface="Palatino Linotype" panose="0204050205050503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latin typeface="Palatino Linotype" panose="0204050205050503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 smtClean="0">
                        <a:latin typeface="Palatino Linotype" panose="0204050205050503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0658197"/>
                  </a:ext>
                </a:extLst>
              </a:tr>
              <a:tr h="474979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atin typeface="Palatino Linotype" panose="02040502050505030304" pitchFamily="18" charset="0"/>
                        </a:rPr>
                        <a:t>RTO (n =</a:t>
                      </a:r>
                      <a:r>
                        <a:rPr lang="en-US" b="1" baseline="0" dirty="0" smtClean="0">
                          <a:latin typeface="Palatino Linotype" panose="02040502050505030304" pitchFamily="18" charset="0"/>
                        </a:rPr>
                        <a:t> 54)</a:t>
                      </a:r>
                      <a:endParaRPr lang="en-US" b="1" dirty="0">
                        <a:latin typeface="Palatino Linotype" panose="0204050205050503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  <a:latin typeface="Palatino Linotype" panose="02040502050505030304" pitchFamily="18" charset="0"/>
                        </a:rPr>
                        <a:t>Mean (</a:t>
                      </a:r>
                      <a:r>
                        <a:rPr lang="en-US" b="1" dirty="0" err="1" smtClean="0">
                          <a:solidFill>
                            <a:schemeClr val="bg1"/>
                          </a:solidFill>
                          <a:latin typeface="Palatino Linotype" panose="02040502050505030304" pitchFamily="18" charset="0"/>
                        </a:rPr>
                        <a:t>ms</a:t>
                      </a:r>
                      <a:r>
                        <a:rPr lang="en-US" b="1" dirty="0" smtClean="0">
                          <a:solidFill>
                            <a:schemeClr val="bg1"/>
                          </a:solidFill>
                          <a:latin typeface="Palatino Linotype" panose="02040502050505030304" pitchFamily="18" charset="0"/>
                        </a:rPr>
                        <a:t>)</a:t>
                      </a:r>
                      <a:endParaRPr lang="en-US" b="1" dirty="0">
                        <a:solidFill>
                          <a:schemeClr val="bg1"/>
                        </a:solidFill>
                        <a:latin typeface="Palatino Linotype" panose="02040502050505030304" pitchFamily="18" charset="0"/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  <a:latin typeface="Palatino Linotype" panose="02040502050505030304" pitchFamily="18" charset="0"/>
                        </a:rPr>
                        <a:t>SD (</a:t>
                      </a:r>
                      <a:r>
                        <a:rPr lang="en-US" b="1" dirty="0" err="1" smtClean="0">
                          <a:solidFill>
                            <a:schemeClr val="bg1"/>
                          </a:solidFill>
                          <a:latin typeface="Palatino Linotype" panose="02040502050505030304" pitchFamily="18" charset="0"/>
                        </a:rPr>
                        <a:t>ms</a:t>
                      </a:r>
                      <a:r>
                        <a:rPr lang="en-US" b="1" dirty="0" smtClean="0">
                          <a:solidFill>
                            <a:schemeClr val="bg1"/>
                          </a:solidFill>
                          <a:latin typeface="Palatino Linotype" panose="02040502050505030304" pitchFamily="18" charset="0"/>
                        </a:rPr>
                        <a:t>)</a:t>
                      </a:r>
                      <a:endParaRPr lang="en-US" b="1" dirty="0">
                        <a:solidFill>
                          <a:schemeClr val="bg1"/>
                        </a:solidFill>
                        <a:latin typeface="Palatino Linotype" panose="02040502050505030304" pitchFamily="18" charset="0"/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  <a:latin typeface="Palatino Linotype" panose="02040502050505030304" pitchFamily="18" charset="0"/>
                        </a:rPr>
                        <a:t>Outliers</a:t>
                      </a:r>
                      <a:endParaRPr lang="en-US" b="1" dirty="0">
                        <a:solidFill>
                          <a:schemeClr val="bg1"/>
                        </a:solidFill>
                        <a:latin typeface="Palatino Linotype" panose="02040502050505030304" pitchFamily="18" charset="0"/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2612776"/>
                  </a:ext>
                </a:extLst>
              </a:tr>
              <a:tr h="47497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Palatino Linotype" panose="02040502050505030304" pitchFamily="18" charset="0"/>
                        </a:rPr>
                        <a:t> R</a:t>
                      </a:r>
                      <a:r>
                        <a:rPr lang="en-US" baseline="0" dirty="0" smtClean="0">
                          <a:latin typeface="Palatino Linotype" panose="02040502050505030304" pitchFamily="18" charset="0"/>
                        </a:rPr>
                        <a:t> Thigh</a:t>
                      </a:r>
                      <a:endParaRPr lang="en-US" dirty="0">
                        <a:latin typeface="Palatino Linotype" panose="0204050205050503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Palatino Linotype" panose="02040502050505030304" pitchFamily="18" charset="0"/>
                        </a:rPr>
                        <a:t>7</a:t>
                      </a:r>
                      <a:endParaRPr lang="en-US" dirty="0">
                        <a:latin typeface="Palatino Linotype" panose="0204050205050503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Palatino Linotype" panose="02040502050505030304" pitchFamily="18" charset="0"/>
                        </a:rPr>
                        <a:t>30</a:t>
                      </a:r>
                      <a:endParaRPr lang="en-US" dirty="0">
                        <a:latin typeface="Palatino Linotype" panose="0204050205050503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Palatino Linotype" panose="02040502050505030304" pitchFamily="18" charset="0"/>
                        </a:rPr>
                        <a:t>1</a:t>
                      </a:r>
                      <a:endParaRPr lang="en-US" dirty="0">
                        <a:latin typeface="Palatino Linotype" panose="0204050205050503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5248739"/>
                  </a:ext>
                </a:extLst>
              </a:tr>
              <a:tr h="47497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Palatino Linotype" panose="02040502050505030304" pitchFamily="18" charset="0"/>
                        </a:rPr>
                        <a:t>R Thigh + Shank</a:t>
                      </a:r>
                      <a:endParaRPr lang="en-US" dirty="0">
                        <a:latin typeface="Palatino Linotype" panose="0204050205050503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Palatino Linotype" panose="02040502050505030304" pitchFamily="18" charset="0"/>
                        </a:rPr>
                        <a:t>11</a:t>
                      </a:r>
                      <a:endParaRPr lang="en-US" dirty="0">
                        <a:latin typeface="Palatino Linotype" panose="0204050205050503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Palatino Linotype" panose="02040502050505030304" pitchFamily="18" charset="0"/>
                        </a:rPr>
                        <a:t>63</a:t>
                      </a:r>
                      <a:endParaRPr lang="en-US" dirty="0">
                        <a:latin typeface="Palatino Linotype" panose="0204050205050503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Palatino Linotype" panose="02040502050505030304" pitchFamily="18" charset="0"/>
                        </a:rPr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3141603"/>
                  </a:ext>
                </a:extLst>
              </a:tr>
              <a:tr h="47497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Palatino Linotype" panose="02040502050505030304" pitchFamily="18" charset="0"/>
                        </a:rPr>
                        <a:t>R/L Thigh</a:t>
                      </a:r>
                      <a:r>
                        <a:rPr lang="en-US" baseline="0" dirty="0" smtClean="0">
                          <a:latin typeface="Palatino Linotype" panose="02040502050505030304" pitchFamily="18" charset="0"/>
                        </a:rPr>
                        <a:t> + Shank</a:t>
                      </a:r>
                      <a:endParaRPr lang="en-US" dirty="0">
                        <a:latin typeface="Palatino Linotype" panose="0204050205050503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Palatino Linotype" panose="02040502050505030304" pitchFamily="18" charset="0"/>
                        </a:rPr>
                        <a:t>15</a:t>
                      </a:r>
                      <a:endParaRPr lang="en-US" dirty="0">
                        <a:latin typeface="Palatino Linotype" panose="0204050205050503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Palatino Linotype" panose="02040502050505030304" pitchFamily="18" charset="0"/>
                        </a:rPr>
                        <a:t>70</a:t>
                      </a:r>
                      <a:endParaRPr lang="en-US" dirty="0">
                        <a:latin typeface="Palatino Linotype" panose="0204050205050503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Palatino Linotype" panose="02040502050505030304" pitchFamily="18" charset="0"/>
                        </a:rPr>
                        <a:t>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9528971"/>
                  </a:ext>
                </a:extLst>
              </a:tr>
              <a:tr h="47497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Palatino Linotype" panose="02040502050505030304" pitchFamily="18" charset="0"/>
                        </a:rPr>
                        <a:t>CAM</a:t>
                      </a:r>
                      <a:endParaRPr lang="en-US" dirty="0">
                        <a:latin typeface="Palatino Linotype" panose="0204050205050503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Palatino Linotype" panose="02040502050505030304" pitchFamily="18" charset="0"/>
                        </a:rPr>
                        <a:t>-7</a:t>
                      </a:r>
                      <a:endParaRPr lang="en-US" dirty="0">
                        <a:latin typeface="Palatino Linotype" panose="0204050205050503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Palatino Linotype" panose="02040502050505030304" pitchFamily="18" charset="0"/>
                        </a:rPr>
                        <a:t>85</a:t>
                      </a:r>
                      <a:endParaRPr lang="en-US" dirty="0">
                        <a:latin typeface="Palatino Linotype" panose="0204050205050503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Palatino Linotype" panose="02040502050505030304" pitchFamily="18" charset="0"/>
                        </a:rPr>
                        <a:t>0</a:t>
                      </a:r>
                      <a:endParaRPr lang="en-US" dirty="0">
                        <a:latin typeface="Palatino Linotype" panose="0204050205050503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0523946"/>
                  </a:ext>
                </a:extLst>
              </a:tr>
              <a:tr h="47497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</a:rPr>
                        <a:t>FUSED</a:t>
                      </a:r>
                      <a:endParaRPr lang="en-US" dirty="0">
                        <a:solidFill>
                          <a:schemeClr val="tx1"/>
                        </a:solidFill>
                        <a:latin typeface="Palatino Linotype" panose="0204050205050503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</a:rPr>
                        <a:t>13</a:t>
                      </a:r>
                      <a:endParaRPr lang="en-US" dirty="0">
                        <a:solidFill>
                          <a:schemeClr val="tx1"/>
                        </a:solidFill>
                        <a:latin typeface="Palatino Linotype" panose="0204050205050503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</a:rPr>
                        <a:t>60</a:t>
                      </a:r>
                      <a:endParaRPr lang="en-US" dirty="0">
                        <a:solidFill>
                          <a:schemeClr val="tx1"/>
                        </a:solidFill>
                        <a:latin typeface="Palatino Linotype" panose="0204050205050503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</a:rPr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5175715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174376" y="3048000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SVM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5557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2594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1791" y="1821180"/>
            <a:ext cx="2164676" cy="4012825"/>
          </a:xfrm>
        </p:spPr>
      </p:pic>
      <p:sp>
        <p:nvSpPr>
          <p:cNvPr id="15" name="TextBox 14"/>
          <p:cNvSpPr txBox="1"/>
          <p:nvPr/>
        </p:nvSpPr>
        <p:spPr>
          <a:xfrm>
            <a:off x="8055081" y="1668909"/>
            <a:ext cx="1119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anose="02040502050505030304" pitchFamily="18" charset="0"/>
              </a:rPr>
              <a:t>IMU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502227" y="1662721"/>
            <a:ext cx="1119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anose="02040502050505030304" pitchFamily="18" charset="0"/>
              </a:rPr>
              <a:t>Camera</a:t>
            </a:r>
            <a:endParaRPr lang="en-US" sz="2000" b="1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alatino Linotype" panose="0204050205050503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6" t="26998" r="49464"/>
          <a:stretch/>
        </p:blipFill>
        <p:spPr>
          <a:xfrm>
            <a:off x="7295663" y="1983249"/>
            <a:ext cx="2552854" cy="189564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5" t="25287" r="49662"/>
          <a:stretch/>
        </p:blipFill>
        <p:spPr>
          <a:xfrm>
            <a:off x="7384460" y="3893960"/>
            <a:ext cx="2460843" cy="1940045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4556467" y="2095500"/>
            <a:ext cx="2786131" cy="3666529"/>
            <a:chOff x="4561969" y="2213963"/>
            <a:chExt cx="4105855" cy="5403275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838" t="-152" r="8384"/>
            <a:stretch/>
          </p:blipFill>
          <p:spPr>
            <a:xfrm>
              <a:off x="4623660" y="2213963"/>
              <a:ext cx="4044164" cy="297856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42" t="19974" r="36363"/>
            <a:stretch/>
          </p:blipFill>
          <p:spPr>
            <a:xfrm>
              <a:off x="4561969" y="5192522"/>
              <a:ext cx="3610452" cy="2424716"/>
            </a:xfrm>
            <a:prstGeom prst="rect">
              <a:avLst/>
            </a:prstGeom>
          </p:spPr>
        </p:pic>
      </p:grpSp>
      <p:sp>
        <p:nvSpPr>
          <p:cNvPr id="2" name="Rectangle 1"/>
          <p:cNvSpPr/>
          <p:nvPr/>
        </p:nvSpPr>
        <p:spPr>
          <a:xfrm>
            <a:off x="2395728" y="4270248"/>
            <a:ext cx="1033272" cy="15637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96932" y="4363426"/>
            <a:ext cx="1077197" cy="1377399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727016" y="1095611"/>
            <a:ext cx="1438029" cy="1775275"/>
            <a:chOff x="527003" y="2526156"/>
            <a:chExt cx="1438029" cy="1775275"/>
          </a:xfrm>
        </p:grpSpPr>
        <p:sp>
          <p:nvSpPr>
            <p:cNvPr id="14" name="Rectangle 13"/>
            <p:cNvSpPr/>
            <p:nvPr/>
          </p:nvSpPr>
          <p:spPr>
            <a:xfrm>
              <a:off x="578417" y="2526156"/>
              <a:ext cx="1386615" cy="1775275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527003" y="2526156"/>
              <a:ext cx="1438029" cy="1588633"/>
              <a:chOff x="527003" y="2526156"/>
              <a:chExt cx="1438029" cy="1588633"/>
            </a:xfrm>
          </p:grpSpPr>
          <p:grpSp>
            <p:nvGrpSpPr>
              <p:cNvPr id="18" name="Group 17"/>
              <p:cNvGrpSpPr/>
              <p:nvPr/>
            </p:nvGrpSpPr>
            <p:grpSpPr>
              <a:xfrm>
                <a:off x="527003" y="2843690"/>
                <a:ext cx="1438029" cy="1271099"/>
                <a:chOff x="527003" y="2843690"/>
                <a:chExt cx="1438029" cy="1271099"/>
              </a:xfrm>
            </p:grpSpPr>
            <p:cxnSp>
              <p:nvCxnSpPr>
                <p:cNvPr id="20" name="Straight Arrow Connector 19"/>
                <p:cNvCxnSpPr>
                  <a:endCxn id="23" idx="1"/>
                </p:cNvCxnSpPr>
                <p:nvPr/>
              </p:nvCxnSpPr>
              <p:spPr>
                <a:xfrm>
                  <a:off x="986029" y="3930123"/>
                  <a:ext cx="640449" cy="0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Straight Connector 20"/>
                <p:cNvCxnSpPr/>
                <p:nvPr/>
              </p:nvCxnSpPr>
              <p:spPr>
                <a:xfrm flipH="1" flipV="1">
                  <a:off x="990333" y="2944875"/>
                  <a:ext cx="8396" cy="992125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solid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2" name="Group 21"/>
                <p:cNvGrpSpPr/>
                <p:nvPr/>
              </p:nvGrpSpPr>
              <p:grpSpPr>
                <a:xfrm>
                  <a:off x="1069848" y="3017520"/>
                  <a:ext cx="374751" cy="949960"/>
                  <a:chOff x="4219434" y="3476625"/>
                  <a:chExt cx="869632" cy="2204443"/>
                </a:xfrm>
              </p:grpSpPr>
              <p:sp>
                <p:nvSpPr>
                  <p:cNvPr id="28" name="Parallelogram 3"/>
                  <p:cNvSpPr/>
                  <p:nvPr/>
                </p:nvSpPr>
                <p:spPr>
                  <a:xfrm>
                    <a:off x="4410050" y="3547871"/>
                    <a:ext cx="679016" cy="2133197"/>
                  </a:xfrm>
                  <a:custGeom>
                    <a:avLst/>
                    <a:gdLst>
                      <a:gd name="connsiteX0" fmla="*/ 0 w 694944"/>
                      <a:gd name="connsiteY0" fmla="*/ 2121408 h 2121408"/>
                      <a:gd name="connsiteX1" fmla="*/ 173736 w 694944"/>
                      <a:gd name="connsiteY1" fmla="*/ 0 h 2121408"/>
                      <a:gd name="connsiteX2" fmla="*/ 694944 w 694944"/>
                      <a:gd name="connsiteY2" fmla="*/ 0 h 2121408"/>
                      <a:gd name="connsiteX3" fmla="*/ 521208 w 694944"/>
                      <a:gd name="connsiteY3" fmla="*/ 2121408 h 2121408"/>
                      <a:gd name="connsiteX4" fmla="*/ 0 w 694944"/>
                      <a:gd name="connsiteY4" fmla="*/ 2121408 h 2121408"/>
                      <a:gd name="connsiteX0" fmla="*/ 0 w 683514"/>
                      <a:gd name="connsiteY0" fmla="*/ 2121408 h 2121408"/>
                      <a:gd name="connsiteX1" fmla="*/ 173736 w 683514"/>
                      <a:gd name="connsiteY1" fmla="*/ 0 h 2121408"/>
                      <a:gd name="connsiteX2" fmla="*/ 683514 w 683514"/>
                      <a:gd name="connsiteY2" fmla="*/ 0 h 2121408"/>
                      <a:gd name="connsiteX3" fmla="*/ 521208 w 683514"/>
                      <a:gd name="connsiteY3" fmla="*/ 2121408 h 2121408"/>
                      <a:gd name="connsiteX4" fmla="*/ 0 w 683514"/>
                      <a:gd name="connsiteY4" fmla="*/ 2121408 h 2121408"/>
                      <a:gd name="connsiteX0" fmla="*/ 0 w 696849"/>
                      <a:gd name="connsiteY0" fmla="*/ 2121408 h 2121408"/>
                      <a:gd name="connsiteX1" fmla="*/ 173736 w 696849"/>
                      <a:gd name="connsiteY1" fmla="*/ 0 h 2121408"/>
                      <a:gd name="connsiteX2" fmla="*/ 696849 w 696849"/>
                      <a:gd name="connsiteY2" fmla="*/ 3810 h 2121408"/>
                      <a:gd name="connsiteX3" fmla="*/ 521208 w 696849"/>
                      <a:gd name="connsiteY3" fmla="*/ 2121408 h 2121408"/>
                      <a:gd name="connsiteX4" fmla="*/ 0 w 696849"/>
                      <a:gd name="connsiteY4" fmla="*/ 2121408 h 21214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96849" h="2121408">
                        <a:moveTo>
                          <a:pt x="0" y="2121408"/>
                        </a:moveTo>
                        <a:lnTo>
                          <a:pt x="173736" y="0"/>
                        </a:lnTo>
                        <a:lnTo>
                          <a:pt x="696849" y="3810"/>
                        </a:lnTo>
                        <a:lnTo>
                          <a:pt x="521208" y="2121408"/>
                        </a:lnTo>
                        <a:lnTo>
                          <a:pt x="0" y="2121408"/>
                        </a:lnTo>
                        <a:close/>
                      </a:path>
                    </a:pathLst>
                  </a:custGeom>
                  <a:solidFill>
                    <a:srgbClr val="00B050">
                      <a:alpha val="75000"/>
                    </a:srgb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9" name="Freeform 28"/>
                  <p:cNvSpPr/>
                  <p:nvPr/>
                </p:nvSpPr>
                <p:spPr>
                  <a:xfrm>
                    <a:off x="4219434" y="3482341"/>
                    <a:ext cx="362710" cy="2186939"/>
                  </a:xfrm>
                  <a:custGeom>
                    <a:avLst/>
                    <a:gdLst>
                      <a:gd name="connsiteX0" fmla="*/ 173736 w 347472"/>
                      <a:gd name="connsiteY0" fmla="*/ 2176272 h 2176272"/>
                      <a:gd name="connsiteX1" fmla="*/ 347472 w 347472"/>
                      <a:gd name="connsiteY1" fmla="*/ 73152 h 2176272"/>
                      <a:gd name="connsiteX2" fmla="*/ 164592 w 347472"/>
                      <a:gd name="connsiteY2" fmla="*/ 0 h 2176272"/>
                      <a:gd name="connsiteX3" fmla="*/ 0 w 347472"/>
                      <a:gd name="connsiteY3" fmla="*/ 2066544 h 2176272"/>
                      <a:gd name="connsiteX4" fmla="*/ 173736 w 347472"/>
                      <a:gd name="connsiteY4" fmla="*/ 2176272 h 21762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47472" h="2176272">
                        <a:moveTo>
                          <a:pt x="173736" y="2176272"/>
                        </a:moveTo>
                        <a:lnTo>
                          <a:pt x="347472" y="73152"/>
                        </a:lnTo>
                        <a:lnTo>
                          <a:pt x="164592" y="0"/>
                        </a:lnTo>
                        <a:lnTo>
                          <a:pt x="0" y="2066544"/>
                        </a:lnTo>
                        <a:lnTo>
                          <a:pt x="173736" y="2176272"/>
                        </a:lnTo>
                        <a:close/>
                      </a:path>
                    </a:pathLst>
                  </a:custGeom>
                  <a:solidFill>
                    <a:schemeClr val="accent6">
                      <a:lumMod val="60000"/>
                      <a:lumOff val="40000"/>
                      <a:alpha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0" name="Parallelogram 7"/>
                  <p:cNvSpPr/>
                  <p:nvPr/>
                </p:nvSpPr>
                <p:spPr>
                  <a:xfrm>
                    <a:off x="4436319" y="3476625"/>
                    <a:ext cx="636577" cy="67438"/>
                  </a:xfrm>
                  <a:custGeom>
                    <a:avLst/>
                    <a:gdLst>
                      <a:gd name="connsiteX0" fmla="*/ 0 w 694944"/>
                      <a:gd name="connsiteY0" fmla="*/ 65532 h 65532"/>
                      <a:gd name="connsiteX1" fmla="*/ 16383 w 694944"/>
                      <a:gd name="connsiteY1" fmla="*/ 0 h 65532"/>
                      <a:gd name="connsiteX2" fmla="*/ 694944 w 694944"/>
                      <a:gd name="connsiteY2" fmla="*/ 0 h 65532"/>
                      <a:gd name="connsiteX3" fmla="*/ 678561 w 694944"/>
                      <a:gd name="connsiteY3" fmla="*/ 65532 h 65532"/>
                      <a:gd name="connsiteX4" fmla="*/ 0 w 694944"/>
                      <a:gd name="connsiteY4" fmla="*/ 65532 h 65532"/>
                      <a:gd name="connsiteX0" fmla="*/ 161417 w 678561"/>
                      <a:gd name="connsiteY0" fmla="*/ 60452 h 65532"/>
                      <a:gd name="connsiteX1" fmla="*/ 0 w 678561"/>
                      <a:gd name="connsiteY1" fmla="*/ 0 h 65532"/>
                      <a:gd name="connsiteX2" fmla="*/ 678561 w 678561"/>
                      <a:gd name="connsiteY2" fmla="*/ 0 h 65532"/>
                      <a:gd name="connsiteX3" fmla="*/ 662178 w 678561"/>
                      <a:gd name="connsiteY3" fmla="*/ 65532 h 65532"/>
                      <a:gd name="connsiteX4" fmla="*/ 161417 w 678561"/>
                      <a:gd name="connsiteY4" fmla="*/ 60452 h 65532"/>
                      <a:gd name="connsiteX0" fmla="*/ 161417 w 678561"/>
                      <a:gd name="connsiteY0" fmla="*/ 60452 h 67437"/>
                      <a:gd name="connsiteX1" fmla="*/ 0 w 678561"/>
                      <a:gd name="connsiteY1" fmla="*/ 0 h 67437"/>
                      <a:gd name="connsiteX2" fmla="*/ 678561 w 678561"/>
                      <a:gd name="connsiteY2" fmla="*/ 0 h 67437"/>
                      <a:gd name="connsiteX3" fmla="*/ 675513 w 678561"/>
                      <a:gd name="connsiteY3" fmla="*/ 67437 h 67437"/>
                      <a:gd name="connsiteX4" fmla="*/ 161417 w 678561"/>
                      <a:gd name="connsiteY4" fmla="*/ 60452 h 67437"/>
                      <a:gd name="connsiteX0" fmla="*/ 161417 w 675513"/>
                      <a:gd name="connsiteY0" fmla="*/ 60452 h 67437"/>
                      <a:gd name="connsiteX1" fmla="*/ 0 w 675513"/>
                      <a:gd name="connsiteY1" fmla="*/ 0 h 67437"/>
                      <a:gd name="connsiteX2" fmla="*/ 549021 w 675513"/>
                      <a:gd name="connsiteY2" fmla="*/ 3810 h 67437"/>
                      <a:gd name="connsiteX3" fmla="*/ 675513 w 675513"/>
                      <a:gd name="connsiteY3" fmla="*/ 67437 h 67437"/>
                      <a:gd name="connsiteX4" fmla="*/ 161417 w 675513"/>
                      <a:gd name="connsiteY4" fmla="*/ 60452 h 674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75513" h="67437">
                        <a:moveTo>
                          <a:pt x="161417" y="60452"/>
                        </a:moveTo>
                        <a:lnTo>
                          <a:pt x="0" y="0"/>
                        </a:lnTo>
                        <a:lnTo>
                          <a:pt x="549021" y="3810"/>
                        </a:lnTo>
                        <a:lnTo>
                          <a:pt x="675513" y="67437"/>
                        </a:lnTo>
                        <a:lnTo>
                          <a:pt x="161417" y="60452"/>
                        </a:lnTo>
                        <a:close/>
                      </a:path>
                    </a:pathLst>
                  </a:custGeom>
                  <a:solidFill>
                    <a:schemeClr val="accent6">
                      <a:lumMod val="60000"/>
                      <a:lumOff val="40000"/>
                    </a:schemeClr>
                  </a:solidFill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23" name="TextBox 22"/>
                <p:cNvSpPr txBox="1"/>
                <p:nvPr/>
              </p:nvSpPr>
              <p:spPr>
                <a:xfrm>
                  <a:off x="1626478" y="3745457"/>
                  <a:ext cx="33855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b="1" dirty="0">
                      <a:latin typeface="Palatino Linotype" panose="02040502050505030304" pitchFamily="18" charset="0"/>
                    </a:rPr>
                    <a:t>Y</a:t>
                  </a:r>
                </a:p>
              </p:txBody>
            </p:sp>
            <p:sp>
              <p:nvSpPr>
                <p:cNvPr id="24" name="Oval 23"/>
                <p:cNvSpPr/>
                <p:nvPr/>
              </p:nvSpPr>
              <p:spPr>
                <a:xfrm>
                  <a:off x="1272305" y="3124200"/>
                  <a:ext cx="121920" cy="121920"/>
                </a:xfrm>
                <a:prstGeom prst="ellipse">
                  <a:avLst/>
                </a:prstGeom>
                <a:solidFill>
                  <a:schemeClr val="bg1">
                    <a:lumMod val="95000"/>
                    <a:alpha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" name="TextBox 24"/>
                <p:cNvSpPr txBox="1"/>
                <p:nvPr/>
              </p:nvSpPr>
              <p:spPr>
                <a:xfrm>
                  <a:off x="578417" y="2843690"/>
                  <a:ext cx="33855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b="1" dirty="0" smtClean="0">
                      <a:latin typeface="Palatino Linotype" panose="02040502050505030304" pitchFamily="18" charset="0"/>
                    </a:rPr>
                    <a:t>X</a:t>
                  </a:r>
                  <a:endParaRPr lang="en-US" b="1" dirty="0">
                    <a:latin typeface="Palatino Linotype" panose="02040502050505030304" pitchFamily="18" charset="0"/>
                  </a:endParaRPr>
                </a:p>
              </p:txBody>
            </p:sp>
            <p:sp>
              <p:nvSpPr>
                <p:cNvPr id="26" name="Arc 25"/>
                <p:cNvSpPr/>
                <p:nvPr/>
              </p:nvSpPr>
              <p:spPr>
                <a:xfrm>
                  <a:off x="527003" y="2879413"/>
                  <a:ext cx="918051" cy="767234"/>
                </a:xfrm>
                <a:prstGeom prst="arc">
                  <a:avLst>
                    <a:gd name="adj1" fmla="val 16200000"/>
                    <a:gd name="adj2" fmla="val 18948840"/>
                  </a:avLst>
                </a:prstGeom>
                <a:ln w="381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" name="Freeform 26"/>
                <p:cNvSpPr/>
                <p:nvPr/>
              </p:nvSpPr>
              <p:spPr>
                <a:xfrm>
                  <a:off x="815321" y="3870960"/>
                  <a:ext cx="262910" cy="199664"/>
                </a:xfrm>
                <a:custGeom>
                  <a:avLst/>
                  <a:gdLst>
                    <a:gd name="connsiteX0" fmla="*/ 130418 w 347588"/>
                    <a:gd name="connsiteY0" fmla="*/ 0 h 187197"/>
                    <a:gd name="connsiteX1" fmla="*/ 878 w 347588"/>
                    <a:gd name="connsiteY1" fmla="*/ 76200 h 187197"/>
                    <a:gd name="connsiteX2" fmla="*/ 187568 w 347588"/>
                    <a:gd name="connsiteY2" fmla="*/ 182880 h 187197"/>
                    <a:gd name="connsiteX3" fmla="*/ 347588 w 347588"/>
                    <a:gd name="connsiteY3" fmla="*/ 156210 h 187197"/>
                    <a:gd name="connsiteX0" fmla="*/ 129545 w 346715"/>
                    <a:gd name="connsiteY0" fmla="*/ 0 h 194003"/>
                    <a:gd name="connsiteX1" fmla="*/ 5 w 346715"/>
                    <a:gd name="connsiteY1" fmla="*/ 76200 h 194003"/>
                    <a:gd name="connsiteX2" fmla="*/ 133355 w 346715"/>
                    <a:gd name="connsiteY2" fmla="*/ 190500 h 194003"/>
                    <a:gd name="connsiteX3" fmla="*/ 346715 w 346715"/>
                    <a:gd name="connsiteY3" fmla="*/ 156210 h 194003"/>
                    <a:gd name="connsiteX0" fmla="*/ 83840 w 301010"/>
                    <a:gd name="connsiteY0" fmla="*/ 0 h 192664"/>
                    <a:gd name="connsiteX1" fmla="*/ 20 w 301010"/>
                    <a:gd name="connsiteY1" fmla="*/ 99060 h 192664"/>
                    <a:gd name="connsiteX2" fmla="*/ 87650 w 301010"/>
                    <a:gd name="connsiteY2" fmla="*/ 190500 h 192664"/>
                    <a:gd name="connsiteX3" fmla="*/ 301010 w 301010"/>
                    <a:gd name="connsiteY3" fmla="*/ 156210 h 192664"/>
                    <a:gd name="connsiteX0" fmla="*/ 83840 w 262910"/>
                    <a:gd name="connsiteY0" fmla="*/ 0 h 199664"/>
                    <a:gd name="connsiteX1" fmla="*/ 20 w 262910"/>
                    <a:gd name="connsiteY1" fmla="*/ 99060 h 199664"/>
                    <a:gd name="connsiteX2" fmla="*/ 87650 w 262910"/>
                    <a:gd name="connsiteY2" fmla="*/ 190500 h 199664"/>
                    <a:gd name="connsiteX3" fmla="*/ 262910 w 262910"/>
                    <a:gd name="connsiteY3" fmla="*/ 182880 h 1996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62910" h="199664">
                      <a:moveTo>
                        <a:pt x="83840" y="0"/>
                      </a:moveTo>
                      <a:cubicBezTo>
                        <a:pt x="14307" y="22860"/>
                        <a:pt x="-615" y="67310"/>
                        <a:pt x="20" y="99060"/>
                      </a:cubicBezTo>
                      <a:cubicBezTo>
                        <a:pt x="655" y="130810"/>
                        <a:pt x="43835" y="176530"/>
                        <a:pt x="87650" y="190500"/>
                      </a:cubicBezTo>
                      <a:cubicBezTo>
                        <a:pt x="131465" y="204470"/>
                        <a:pt x="211792" y="202882"/>
                        <a:pt x="262910" y="182880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  <a:tailEnd type="triangl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9" name="TextBox 18"/>
              <p:cNvSpPr txBox="1"/>
              <p:nvPr/>
            </p:nvSpPr>
            <p:spPr>
              <a:xfrm>
                <a:off x="932732" y="2526156"/>
                <a:ext cx="50847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 smtClean="0">
                    <a:latin typeface="Palatino Linotype" panose="02040502050505030304" pitchFamily="18" charset="0"/>
                  </a:rPr>
                  <a:t>30°</a:t>
                </a:r>
                <a:endParaRPr lang="en-US" b="1" dirty="0">
                  <a:latin typeface="Palatino Linotype" panose="02040502050505030304" pitchFamily="18" charset="0"/>
                </a:endParaRPr>
              </a:p>
            </p:txBody>
          </p:sp>
        </p:grpSp>
        <p:sp>
          <p:nvSpPr>
            <p:cNvPr id="17" name="TextBox 16"/>
            <p:cNvSpPr txBox="1"/>
            <p:nvPr/>
          </p:nvSpPr>
          <p:spPr>
            <a:xfrm>
              <a:off x="1033046" y="3932099"/>
              <a:ext cx="5084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latin typeface="Palatino Linotype" panose="02040502050505030304" pitchFamily="18" charset="0"/>
                </a:rPr>
                <a:t>10°</a:t>
              </a:r>
              <a:endParaRPr lang="en-US" b="1" dirty="0">
                <a:latin typeface="Palatino Linotype" panose="02040502050505030304" pitchFamily="18" charset="0"/>
              </a:endParaRPr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91791" y="4336196"/>
            <a:ext cx="1115074" cy="1425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223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Picture 7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13" t="22574" r="28687" b="22764"/>
          <a:stretch/>
        </p:blipFill>
        <p:spPr>
          <a:xfrm>
            <a:off x="6371896" y="2893008"/>
            <a:ext cx="2619705" cy="1135819"/>
          </a:xfrm>
          <a:prstGeom prst="rect">
            <a:avLst/>
          </a:prstGeom>
        </p:spPr>
      </p:pic>
      <p:pic>
        <p:nvPicPr>
          <p:cNvPr id="62" name="Content Placeholder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8" t="20834" r="11265" b="10535"/>
          <a:stretch/>
        </p:blipFill>
        <p:spPr>
          <a:xfrm>
            <a:off x="1775380" y="2906962"/>
            <a:ext cx="2826757" cy="1170414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94" t="19295" r="10833" b="10294"/>
          <a:stretch/>
        </p:blipFill>
        <p:spPr>
          <a:xfrm>
            <a:off x="3735611" y="984975"/>
            <a:ext cx="2969989" cy="126186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25" t="11192" r="25433" b="20582"/>
          <a:stretch/>
        </p:blipFill>
        <p:spPr>
          <a:xfrm flipH="1">
            <a:off x="7240284" y="1163915"/>
            <a:ext cx="747507" cy="99848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425031" y="868358"/>
            <a:ext cx="175843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rgbClr val="00B050"/>
                </a:solidFill>
                <a:latin typeface="Palatino Linotype" panose="02040502050505030304" pitchFamily="18" charset="0"/>
                <a:cs typeface="Arial" panose="020B0604020202020204" pitchFamily="34" charset="0"/>
              </a:rPr>
              <a:t>Depth data</a:t>
            </a:r>
          </a:p>
        </p:txBody>
      </p:sp>
      <p:sp>
        <p:nvSpPr>
          <p:cNvPr id="7" name="Rectangle 6"/>
          <p:cNvSpPr/>
          <p:nvPr/>
        </p:nvSpPr>
        <p:spPr>
          <a:xfrm>
            <a:off x="6584700" y="868358"/>
            <a:ext cx="206589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rgbClr val="00B050"/>
                </a:solidFill>
                <a:latin typeface="Palatino Linotype" panose="02040502050505030304" pitchFamily="18" charset="0"/>
                <a:cs typeface="Arial" panose="020B0604020202020204" pitchFamily="34" charset="0"/>
              </a:rPr>
              <a:t>2D Projection</a:t>
            </a:r>
          </a:p>
        </p:txBody>
      </p:sp>
      <p:sp>
        <p:nvSpPr>
          <p:cNvPr id="8" name="Rectangle 7"/>
          <p:cNvSpPr/>
          <p:nvPr/>
        </p:nvSpPr>
        <p:spPr>
          <a:xfrm>
            <a:off x="3657600" y="569031"/>
            <a:ext cx="4785598" cy="172646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4425031" y="587411"/>
            <a:ext cx="3288369" cy="369332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Raw Data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715934" y="5104482"/>
            <a:ext cx="1034261" cy="615553"/>
          </a:xfrm>
          <a:prstGeom prst="rect">
            <a:avLst/>
          </a:prstGeom>
          <a:ln w="19050">
            <a:solidFill>
              <a:srgbClr val="00B050"/>
            </a:solidFill>
          </a:ln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  <a:latin typeface="Palatino Linotype" panose="02040502050505030304" pitchFamily="18" charset="0"/>
              </a:rPr>
              <a:t>Ground Angle, </a:t>
            </a:r>
            <a:r>
              <a:rPr lang="el-GR" b="1" dirty="0">
                <a:solidFill>
                  <a:srgbClr val="00B050"/>
                </a:solidFill>
                <a:latin typeface="Palatino Linotype" panose="02040502050505030304" pitchFamily="18" charset="0"/>
              </a:rPr>
              <a:t>θ</a:t>
            </a:r>
            <a:endParaRPr lang="en-US" b="1" dirty="0">
              <a:solidFill>
                <a:srgbClr val="00B050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057401" y="2593919"/>
            <a:ext cx="3288369" cy="369332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A. Ipsilateral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709044" y="2572182"/>
            <a:ext cx="4250878" cy="341761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4283522" y="3990921"/>
            <a:ext cx="1812478" cy="52322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Palatino Linotype" panose="02040502050505030304" pitchFamily="18" charset="0"/>
              </a:rPr>
              <a:t>2A) RANSAC Ground Fit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10" t="10403" r="35903" b="20920"/>
          <a:stretch/>
        </p:blipFill>
        <p:spPr>
          <a:xfrm flipH="1">
            <a:off x="6688148" y="4278286"/>
            <a:ext cx="811953" cy="1096391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6324600" y="5412257"/>
            <a:ext cx="1752600" cy="52322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Palatino Linotype" panose="02040502050505030304" pitchFamily="18" charset="0"/>
              </a:rPr>
              <a:t>2B) Morphological Filtering &amp; CCL</a:t>
            </a:r>
            <a:endParaRPr lang="en-US" sz="1600" b="1" dirty="0">
              <a:latin typeface="Palatino Linotype" panose="02040502050505030304" pitchFamily="18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9364168" y="4991043"/>
            <a:ext cx="1015478" cy="584775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00B050"/>
                </a:solidFill>
                <a:latin typeface="Palatino Linotype" panose="02040502050505030304" pitchFamily="18" charset="0"/>
              </a:rPr>
              <a:t>Shank Angle, </a:t>
            </a:r>
            <a:r>
              <a:rPr lang="el-GR" sz="1600" b="1" dirty="0">
                <a:solidFill>
                  <a:srgbClr val="00B050"/>
                </a:solidFill>
                <a:latin typeface="Palatino Linotype" panose="02040502050505030304" pitchFamily="18" charset="0"/>
              </a:rPr>
              <a:t>φ</a:t>
            </a:r>
            <a:endParaRPr lang="en-US" b="1" dirty="0">
              <a:solidFill>
                <a:srgbClr val="00B050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8224089" y="5412257"/>
            <a:ext cx="1165734" cy="52322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Palatino Linotype" panose="02040502050505030304" pitchFamily="18" charset="0"/>
              </a:rPr>
              <a:t>3B) Shank Linear Fit</a:t>
            </a:r>
            <a:endParaRPr lang="en-US" sz="1600" b="1" dirty="0">
              <a:latin typeface="Palatino Linotype" panose="02040502050505030304" pitchFamily="18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6324600" y="2572181"/>
            <a:ext cx="4153704" cy="343908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33" name="Down Arrow 32"/>
          <p:cNvSpPr/>
          <p:nvPr/>
        </p:nvSpPr>
        <p:spPr>
          <a:xfrm rot="16200000">
            <a:off x="7747948" y="4554319"/>
            <a:ext cx="132865" cy="362513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Down Arrow 42"/>
          <p:cNvSpPr/>
          <p:nvPr/>
        </p:nvSpPr>
        <p:spPr>
          <a:xfrm>
            <a:off x="4622036" y="2296488"/>
            <a:ext cx="102364" cy="254985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Down Arrow 43"/>
          <p:cNvSpPr/>
          <p:nvPr/>
        </p:nvSpPr>
        <p:spPr>
          <a:xfrm>
            <a:off x="7397738" y="2295492"/>
            <a:ext cx="102364" cy="254985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/>
          <p:cNvSpPr txBox="1"/>
          <p:nvPr/>
        </p:nvSpPr>
        <p:spPr>
          <a:xfrm>
            <a:off x="1905001" y="1123976"/>
            <a:ext cx="14444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Palatino Linotype" panose="02040502050505030304" pitchFamily="18" charset="0"/>
              </a:rPr>
              <a:t>Camera processing</a:t>
            </a:r>
          </a:p>
        </p:txBody>
      </p:sp>
      <p:pic>
        <p:nvPicPr>
          <p:cNvPr id="63" name="Picture 62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71" t="8882" r="10278"/>
          <a:stretch/>
        </p:blipFill>
        <p:spPr>
          <a:xfrm>
            <a:off x="1747145" y="4247754"/>
            <a:ext cx="2867883" cy="1653964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4207322" y="2951974"/>
            <a:ext cx="1812478" cy="52322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Palatino Linotype" panose="02040502050505030304" pitchFamily="18" charset="0"/>
              </a:rPr>
              <a:t>1A) Remove Initial Rotation</a:t>
            </a:r>
          </a:p>
        </p:txBody>
      </p:sp>
      <p:sp>
        <p:nvSpPr>
          <p:cNvPr id="19" name="Down Arrow 18"/>
          <p:cNvSpPr/>
          <p:nvPr/>
        </p:nvSpPr>
        <p:spPr>
          <a:xfrm>
            <a:off x="3915524" y="3995797"/>
            <a:ext cx="102364" cy="51834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6705601" y="2551472"/>
            <a:ext cx="3315675" cy="369332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B. Contralateral</a:t>
            </a:r>
          </a:p>
        </p:txBody>
      </p:sp>
      <p:sp>
        <p:nvSpPr>
          <p:cNvPr id="32" name="Down Arrow 31"/>
          <p:cNvSpPr/>
          <p:nvPr/>
        </p:nvSpPr>
        <p:spPr>
          <a:xfrm>
            <a:off x="7037625" y="3883166"/>
            <a:ext cx="113001" cy="229288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8871703" y="2963251"/>
            <a:ext cx="1530401" cy="52322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Palatino Linotype" panose="02040502050505030304" pitchFamily="18" charset="0"/>
              </a:rPr>
              <a:t>1B) 2D Ground Removal</a:t>
            </a:r>
            <a:endParaRPr lang="en-US" sz="1600" b="1" dirty="0">
              <a:latin typeface="Palatino Linotype" panose="02040502050505030304" pitchFamily="18" charset="0"/>
            </a:endParaRPr>
          </a:p>
        </p:txBody>
      </p:sp>
      <p:pic>
        <p:nvPicPr>
          <p:cNvPr id="72" name="Picture 71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4" t="22575" r="66795" b="33324"/>
          <a:stretch/>
        </p:blipFill>
        <p:spPr>
          <a:xfrm>
            <a:off x="8124496" y="4368848"/>
            <a:ext cx="969983" cy="866318"/>
          </a:xfrm>
          <a:prstGeom prst="rect">
            <a:avLst/>
          </a:prstGeom>
        </p:spPr>
      </p:pic>
      <p:sp>
        <p:nvSpPr>
          <p:cNvPr id="73" name="TextBox 72"/>
          <p:cNvSpPr txBox="1"/>
          <p:nvPr/>
        </p:nvSpPr>
        <p:spPr>
          <a:xfrm>
            <a:off x="8670624" y="1756462"/>
            <a:ext cx="1530401" cy="52322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FF0000"/>
                </a:solidFill>
                <a:latin typeface="Palatino Linotype" panose="02040502050505030304" pitchFamily="18" charset="0"/>
              </a:rPr>
              <a:t>Contralateral Foot and Shank</a:t>
            </a:r>
            <a:endParaRPr lang="en-US" sz="1600" b="1" dirty="0">
              <a:solidFill>
                <a:srgbClr val="FF0000"/>
              </a:solidFill>
              <a:latin typeface="Palatino Linotype" panose="02040502050505030304" pitchFamily="18" charset="0"/>
            </a:endParaRPr>
          </a:p>
        </p:txBody>
      </p:sp>
      <p:cxnSp>
        <p:nvCxnSpPr>
          <p:cNvPr id="68" name="Straight Arrow Connector 67"/>
          <p:cNvCxnSpPr/>
          <p:nvPr/>
        </p:nvCxnSpPr>
        <p:spPr>
          <a:xfrm flipH="1">
            <a:off x="7624816" y="2018072"/>
            <a:ext cx="1121434" cy="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Elbow Connector 8"/>
          <p:cNvCxnSpPr>
            <a:stCxn id="15" idx="3"/>
            <a:endCxn id="71" idx="1"/>
          </p:cNvCxnSpPr>
          <p:nvPr/>
        </p:nvCxnSpPr>
        <p:spPr>
          <a:xfrm flipV="1">
            <a:off x="5750194" y="3460918"/>
            <a:ext cx="566928" cy="1951341"/>
          </a:xfrm>
          <a:prstGeom prst="bentConnector3">
            <a:avLst>
              <a:gd name="adj1" fmla="val 68977"/>
            </a:avLst>
          </a:prstGeom>
          <a:ln w="57150">
            <a:solidFill>
              <a:srgbClr val="00B050"/>
            </a:solidFill>
            <a:headEnd type="none" w="med" len="med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/>
          <p:cNvCxnSpPr>
            <a:endCxn id="29" idx="0"/>
          </p:cNvCxnSpPr>
          <p:nvPr/>
        </p:nvCxnSpPr>
        <p:spPr>
          <a:xfrm>
            <a:off x="9012937" y="4688694"/>
            <a:ext cx="858971" cy="302349"/>
          </a:xfrm>
          <a:prstGeom prst="bentConnector2">
            <a:avLst/>
          </a:prstGeom>
          <a:ln w="57150">
            <a:solidFill>
              <a:srgbClr val="00B050"/>
            </a:solidFill>
            <a:headEnd type="none" w="med" len="med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Elbow Connector 46"/>
          <p:cNvCxnSpPr/>
          <p:nvPr/>
        </p:nvCxnSpPr>
        <p:spPr>
          <a:xfrm>
            <a:off x="4394610" y="4786885"/>
            <a:ext cx="858971" cy="302349"/>
          </a:xfrm>
          <a:prstGeom prst="bentConnector2">
            <a:avLst/>
          </a:prstGeom>
          <a:ln w="57150">
            <a:solidFill>
              <a:srgbClr val="00B050"/>
            </a:solidFill>
            <a:headEnd type="none" w="med" len="med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7517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/>
          <p:cNvGrpSpPr/>
          <p:nvPr/>
        </p:nvGrpSpPr>
        <p:grpSpPr>
          <a:xfrm>
            <a:off x="522635" y="1665637"/>
            <a:ext cx="11079259" cy="3151025"/>
            <a:chOff x="522635" y="1665637"/>
            <a:chExt cx="11079259" cy="3151025"/>
          </a:xfrm>
        </p:grpSpPr>
        <p:grpSp>
          <p:nvGrpSpPr>
            <p:cNvPr id="32" name="Group 31"/>
            <p:cNvGrpSpPr/>
            <p:nvPr/>
          </p:nvGrpSpPr>
          <p:grpSpPr>
            <a:xfrm>
              <a:off x="6808378" y="1686560"/>
              <a:ext cx="4793516" cy="3130102"/>
              <a:chOff x="7076262" y="1960633"/>
              <a:chExt cx="4793516" cy="3130102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2935"/>
              <a:stretch/>
            </p:blipFill>
            <p:spPr>
              <a:xfrm>
                <a:off x="7076262" y="1960633"/>
                <a:ext cx="4793516" cy="3130102"/>
              </a:xfrm>
              <a:prstGeom prst="rect">
                <a:avLst/>
              </a:prstGeom>
            </p:spPr>
          </p:pic>
          <p:sp>
            <p:nvSpPr>
              <p:cNvPr id="3" name="TextBox 2"/>
              <p:cNvSpPr txBox="1"/>
              <p:nvPr/>
            </p:nvSpPr>
            <p:spPr>
              <a:xfrm>
                <a:off x="8462683" y="2110508"/>
                <a:ext cx="85151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 smtClean="0">
                    <a:latin typeface="Palatino Linotype" panose="02040502050505030304" pitchFamily="18" charset="0"/>
                  </a:rPr>
                  <a:t>Stance</a:t>
                </a:r>
                <a:r>
                  <a:rPr lang="en-US" sz="1600" dirty="0" smtClean="0">
                    <a:latin typeface="Palatino Linotype" panose="02040502050505030304" pitchFamily="18" charset="0"/>
                  </a:rPr>
                  <a:t> </a:t>
                </a:r>
              </a:p>
              <a:p>
                <a:r>
                  <a:rPr lang="en-US" sz="1600" b="1" dirty="0" smtClean="0">
                    <a:latin typeface="Palatino Linotype" panose="02040502050505030304" pitchFamily="18" charset="0"/>
                  </a:rPr>
                  <a:t>Swing</a:t>
                </a:r>
                <a:endParaRPr lang="en-US" sz="1600" b="1" dirty="0">
                  <a:latin typeface="Palatino Linotype" panose="02040502050505030304" pitchFamily="18" charset="0"/>
                </a:endParaRPr>
              </a:p>
            </p:txBody>
          </p:sp>
          <p:sp>
            <p:nvSpPr>
              <p:cNvPr id="4" name="Oval 3"/>
              <p:cNvSpPr/>
              <p:nvPr/>
            </p:nvSpPr>
            <p:spPr>
              <a:xfrm>
                <a:off x="8340763" y="2208841"/>
                <a:ext cx="137160" cy="13716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Oval 15"/>
              <p:cNvSpPr/>
              <p:nvPr/>
            </p:nvSpPr>
            <p:spPr>
              <a:xfrm>
                <a:off x="8340763" y="2452062"/>
                <a:ext cx="137160" cy="13716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3" name="Group 32"/>
            <p:cNvGrpSpPr/>
            <p:nvPr/>
          </p:nvGrpSpPr>
          <p:grpSpPr>
            <a:xfrm>
              <a:off x="4239558" y="1822049"/>
              <a:ext cx="2893996" cy="2951043"/>
              <a:chOff x="4442758" y="1822049"/>
              <a:chExt cx="2893996" cy="2951043"/>
            </a:xfrm>
          </p:grpSpPr>
          <p:pic>
            <p:nvPicPr>
              <p:cNvPr id="27" name="Picture 26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666" t="24726" r="49367" b="4595"/>
              <a:stretch/>
            </p:blipFill>
            <p:spPr>
              <a:xfrm>
                <a:off x="4442758" y="1822049"/>
                <a:ext cx="2269753" cy="1874459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28" name="Picture 27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896" t="24725" r="49252" b="4354"/>
              <a:stretch/>
            </p:blipFill>
            <p:spPr>
              <a:xfrm>
                <a:off x="4755129" y="2342479"/>
                <a:ext cx="2269753" cy="1886134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26" name="Picture 25"/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860" t="24485" r="49252"/>
              <a:stretch/>
            </p:blipFill>
            <p:spPr>
              <a:xfrm>
                <a:off x="5064356" y="2812128"/>
                <a:ext cx="2272398" cy="1960964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</p:grpSp>
        <p:grpSp>
          <p:nvGrpSpPr>
            <p:cNvPr id="34" name="Group 33"/>
            <p:cNvGrpSpPr/>
            <p:nvPr/>
          </p:nvGrpSpPr>
          <p:grpSpPr>
            <a:xfrm>
              <a:off x="522635" y="1665637"/>
              <a:ext cx="3687764" cy="3151025"/>
              <a:chOff x="-284481" y="1602130"/>
              <a:chExt cx="4561840" cy="3620823"/>
            </a:xfrm>
          </p:grpSpPr>
          <p:pic>
            <p:nvPicPr>
              <p:cNvPr id="13" name="Picture 12"/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748" t="24795" r="49899"/>
              <a:stretch/>
            </p:blipFill>
            <p:spPr>
              <a:xfrm>
                <a:off x="-284481" y="1602130"/>
                <a:ext cx="4561840" cy="3620823"/>
              </a:xfrm>
              <a:prstGeom prst="rect">
                <a:avLst/>
              </a:prstGeom>
            </p:spPr>
          </p:pic>
          <p:sp>
            <p:nvSpPr>
              <p:cNvPr id="29" name="Rectangle 28"/>
              <p:cNvSpPr/>
              <p:nvPr/>
            </p:nvSpPr>
            <p:spPr>
              <a:xfrm>
                <a:off x="1400537" y="1779417"/>
                <a:ext cx="416688" cy="2906884"/>
              </a:xfrm>
              <a:prstGeom prst="rect">
                <a:avLst/>
              </a:prstGeom>
              <a:solidFill>
                <a:schemeClr val="bg1">
                  <a:lumMod val="95000"/>
                  <a:alpha val="2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1579751" y="1779417"/>
                <a:ext cx="416688" cy="2906884"/>
              </a:xfrm>
              <a:prstGeom prst="rect">
                <a:avLst/>
              </a:prstGeom>
              <a:solidFill>
                <a:schemeClr val="bg1">
                  <a:lumMod val="95000"/>
                  <a:alpha val="2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1490144" y="1779417"/>
                <a:ext cx="416688" cy="2906884"/>
              </a:xfrm>
              <a:prstGeom prst="rect">
                <a:avLst/>
              </a:prstGeom>
              <a:solidFill>
                <a:schemeClr val="bg1">
                  <a:lumMod val="95000"/>
                  <a:alpha val="2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" name="TextBox 1"/>
          <p:cNvSpPr txBox="1"/>
          <p:nvPr/>
        </p:nvSpPr>
        <p:spPr>
          <a:xfrm>
            <a:off x="1836172" y="1352899"/>
            <a:ext cx="1437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Palatino Linotype" panose="02040502050505030304" pitchFamily="18" charset="0"/>
              </a:rPr>
              <a:t>Windowing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965662" y="1373447"/>
            <a:ext cx="2063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Palatino Linotype" panose="02040502050505030304" pitchFamily="18" charset="0"/>
              </a:rPr>
              <a:t>Feature extraction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498580" y="1373447"/>
            <a:ext cx="1633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Palatino Linotype" panose="02040502050505030304" pitchFamily="18" charset="0"/>
              </a:rPr>
              <a:t>Classification</a:t>
            </a:r>
            <a:endParaRPr lang="en-US" b="1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6545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-156610" y="183677"/>
            <a:ext cx="4793516" cy="10509903"/>
            <a:chOff x="-156610" y="183677"/>
            <a:chExt cx="4793516" cy="10509903"/>
          </a:xfrm>
        </p:grpSpPr>
        <p:grpSp>
          <p:nvGrpSpPr>
            <p:cNvPr id="32" name="Group 31"/>
            <p:cNvGrpSpPr/>
            <p:nvPr/>
          </p:nvGrpSpPr>
          <p:grpSpPr>
            <a:xfrm>
              <a:off x="-156610" y="7563478"/>
              <a:ext cx="4793516" cy="3130102"/>
              <a:chOff x="7076262" y="1960633"/>
              <a:chExt cx="4793516" cy="3130102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2935"/>
              <a:stretch/>
            </p:blipFill>
            <p:spPr>
              <a:xfrm>
                <a:off x="7076262" y="1960633"/>
                <a:ext cx="4793516" cy="3130102"/>
              </a:xfrm>
              <a:prstGeom prst="rect">
                <a:avLst/>
              </a:prstGeom>
            </p:spPr>
          </p:pic>
          <p:sp>
            <p:nvSpPr>
              <p:cNvPr id="3" name="TextBox 2"/>
              <p:cNvSpPr txBox="1"/>
              <p:nvPr/>
            </p:nvSpPr>
            <p:spPr>
              <a:xfrm>
                <a:off x="8462683" y="2110508"/>
                <a:ext cx="85151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 smtClean="0">
                    <a:latin typeface="Palatino Linotype" panose="02040502050505030304" pitchFamily="18" charset="0"/>
                  </a:rPr>
                  <a:t>Stance</a:t>
                </a:r>
                <a:r>
                  <a:rPr lang="en-US" sz="1600" dirty="0" smtClean="0">
                    <a:latin typeface="Palatino Linotype" panose="02040502050505030304" pitchFamily="18" charset="0"/>
                  </a:rPr>
                  <a:t> </a:t>
                </a:r>
              </a:p>
              <a:p>
                <a:r>
                  <a:rPr lang="en-US" sz="1600" b="1" dirty="0" smtClean="0">
                    <a:latin typeface="Palatino Linotype" panose="02040502050505030304" pitchFamily="18" charset="0"/>
                  </a:rPr>
                  <a:t>Swing</a:t>
                </a:r>
                <a:endParaRPr lang="en-US" sz="1600" b="1" dirty="0">
                  <a:latin typeface="Palatino Linotype" panose="02040502050505030304" pitchFamily="18" charset="0"/>
                </a:endParaRPr>
              </a:p>
            </p:txBody>
          </p:sp>
          <p:sp>
            <p:nvSpPr>
              <p:cNvPr id="4" name="Oval 3"/>
              <p:cNvSpPr/>
              <p:nvPr/>
            </p:nvSpPr>
            <p:spPr>
              <a:xfrm>
                <a:off x="8340763" y="2208841"/>
                <a:ext cx="137160" cy="13716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Oval 15"/>
              <p:cNvSpPr/>
              <p:nvPr/>
            </p:nvSpPr>
            <p:spPr>
              <a:xfrm>
                <a:off x="8340763" y="2452062"/>
                <a:ext cx="137160" cy="13716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3" name="Group 32"/>
            <p:cNvGrpSpPr/>
            <p:nvPr/>
          </p:nvGrpSpPr>
          <p:grpSpPr>
            <a:xfrm>
              <a:off x="1011726" y="4148012"/>
              <a:ext cx="2893996" cy="2951043"/>
              <a:chOff x="4442758" y="1822049"/>
              <a:chExt cx="2893996" cy="2951043"/>
            </a:xfrm>
          </p:grpSpPr>
          <p:pic>
            <p:nvPicPr>
              <p:cNvPr id="27" name="Picture 26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666" t="24726" r="49367" b="4595"/>
              <a:stretch/>
            </p:blipFill>
            <p:spPr>
              <a:xfrm>
                <a:off x="4442758" y="1822049"/>
                <a:ext cx="2269753" cy="1874459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28" name="Picture 27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896" t="24725" r="49252" b="4354"/>
              <a:stretch/>
            </p:blipFill>
            <p:spPr>
              <a:xfrm>
                <a:off x="4755129" y="2342479"/>
                <a:ext cx="2269753" cy="1886134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26" name="Picture 25"/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860" t="24485" r="49252"/>
              <a:stretch/>
            </p:blipFill>
            <p:spPr>
              <a:xfrm>
                <a:off x="5064356" y="2812128"/>
                <a:ext cx="2272398" cy="1960964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</p:grpSp>
        <p:grpSp>
          <p:nvGrpSpPr>
            <p:cNvPr id="34" name="Group 33"/>
            <p:cNvGrpSpPr/>
            <p:nvPr/>
          </p:nvGrpSpPr>
          <p:grpSpPr>
            <a:xfrm>
              <a:off x="541142" y="496415"/>
              <a:ext cx="3687764" cy="3151025"/>
              <a:chOff x="-284481" y="1602130"/>
              <a:chExt cx="4561840" cy="3620823"/>
            </a:xfrm>
          </p:grpSpPr>
          <p:pic>
            <p:nvPicPr>
              <p:cNvPr id="13" name="Picture 12"/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748" t="24795" r="49899"/>
              <a:stretch/>
            </p:blipFill>
            <p:spPr>
              <a:xfrm>
                <a:off x="-284481" y="1602130"/>
                <a:ext cx="4561840" cy="3620823"/>
              </a:xfrm>
              <a:prstGeom prst="rect">
                <a:avLst/>
              </a:prstGeom>
            </p:spPr>
          </p:pic>
          <p:sp>
            <p:nvSpPr>
              <p:cNvPr id="29" name="Rectangle 28"/>
              <p:cNvSpPr/>
              <p:nvPr/>
            </p:nvSpPr>
            <p:spPr>
              <a:xfrm>
                <a:off x="1400537" y="1779417"/>
                <a:ext cx="416688" cy="2906884"/>
              </a:xfrm>
              <a:prstGeom prst="rect">
                <a:avLst/>
              </a:prstGeom>
              <a:solidFill>
                <a:schemeClr val="bg1">
                  <a:lumMod val="95000"/>
                  <a:alpha val="2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1579751" y="1779417"/>
                <a:ext cx="416688" cy="2906884"/>
              </a:xfrm>
              <a:prstGeom prst="rect">
                <a:avLst/>
              </a:prstGeom>
              <a:solidFill>
                <a:schemeClr val="bg1">
                  <a:lumMod val="95000"/>
                  <a:alpha val="2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1490144" y="1779417"/>
                <a:ext cx="416688" cy="2906884"/>
              </a:xfrm>
              <a:prstGeom prst="rect">
                <a:avLst/>
              </a:prstGeom>
              <a:solidFill>
                <a:schemeClr val="bg1">
                  <a:lumMod val="95000"/>
                  <a:alpha val="2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" name="TextBox 1"/>
            <p:cNvSpPr txBox="1"/>
            <p:nvPr/>
          </p:nvSpPr>
          <p:spPr>
            <a:xfrm>
              <a:off x="1854679" y="183677"/>
              <a:ext cx="14372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latin typeface="Palatino Linotype" panose="02040502050505030304" pitchFamily="18" charset="0"/>
                </a:rPr>
                <a:t>Windowing</a:t>
              </a:r>
              <a:endParaRPr lang="en-US" b="1" dirty="0">
                <a:latin typeface="Palatino Linotype" panose="02040502050505030304" pitchFamily="18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541612" y="3759857"/>
              <a:ext cx="20633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latin typeface="Palatino Linotype" panose="02040502050505030304" pitchFamily="18" charset="0"/>
                </a:rPr>
                <a:t>Feature extraction</a:t>
              </a:r>
              <a:endParaRPr lang="en-US" b="1" dirty="0">
                <a:latin typeface="Palatino Linotype" panose="02040502050505030304" pitchFamily="18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756413" y="7223438"/>
              <a:ext cx="16337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latin typeface="Palatino Linotype" panose="02040502050505030304" pitchFamily="18" charset="0"/>
                </a:rPr>
                <a:t>Classification</a:t>
              </a:r>
              <a:endParaRPr lang="en-US" b="1" dirty="0">
                <a:latin typeface="Palatino Linotype" panose="0204050205050503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93351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759600" y="837279"/>
            <a:ext cx="10672800" cy="5337876"/>
            <a:chOff x="722840" y="837279"/>
            <a:chExt cx="10672800" cy="5337876"/>
          </a:xfrm>
        </p:grpSpPr>
        <p:grpSp>
          <p:nvGrpSpPr>
            <p:cNvPr id="18" name="Group 17"/>
            <p:cNvGrpSpPr/>
            <p:nvPr/>
          </p:nvGrpSpPr>
          <p:grpSpPr>
            <a:xfrm>
              <a:off x="722840" y="837279"/>
              <a:ext cx="3657600" cy="5337876"/>
              <a:chOff x="722840" y="837279"/>
              <a:chExt cx="3657600" cy="5337876"/>
            </a:xfrm>
          </p:grpSpPr>
          <p:pic>
            <p:nvPicPr>
              <p:cNvPr id="14" name="Picture 13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2840" y="837279"/>
                <a:ext cx="3657600" cy="2743200"/>
              </a:xfrm>
              <a:prstGeom prst="rect">
                <a:avLst/>
              </a:prstGeom>
            </p:spPr>
          </p:pic>
          <p:pic>
            <p:nvPicPr>
              <p:cNvPr id="16" name="Picture 15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2840" y="3431955"/>
                <a:ext cx="3657600" cy="2743200"/>
              </a:xfrm>
              <a:prstGeom prst="rect">
                <a:avLst/>
              </a:prstGeom>
            </p:spPr>
          </p:pic>
        </p:grp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62120" y="837279"/>
              <a:ext cx="3657600" cy="2743200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30440" y="837279"/>
              <a:ext cx="3657600" cy="2743200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38040" y="3431955"/>
              <a:ext cx="3657600" cy="2743200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30440" y="3431955"/>
              <a:ext cx="3657600" cy="2743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10136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464"/>
          <a:stretch/>
        </p:blipFill>
        <p:spPr>
          <a:xfrm>
            <a:off x="1219195" y="-129991"/>
            <a:ext cx="4572009" cy="223669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444"/>
          <a:stretch/>
        </p:blipFill>
        <p:spPr>
          <a:xfrm>
            <a:off x="1219194" y="1904998"/>
            <a:ext cx="4572009" cy="220980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193" y="3939987"/>
            <a:ext cx="4572009" cy="274320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137"/>
          <a:stretch/>
        </p:blipFill>
        <p:spPr>
          <a:xfrm>
            <a:off x="5593972" y="-129991"/>
            <a:ext cx="4572009" cy="224566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484"/>
          <a:stretch/>
        </p:blipFill>
        <p:spPr>
          <a:xfrm>
            <a:off x="5593972" y="1904998"/>
            <a:ext cx="4572009" cy="226359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3972" y="3939987"/>
            <a:ext cx="4572009" cy="2743206"/>
          </a:xfrm>
          <a:prstGeom prst="rect">
            <a:avLst/>
          </a:prstGeom>
        </p:spPr>
      </p:pic>
      <p:sp>
        <p:nvSpPr>
          <p:cNvPr id="15" name="Isosceles Triangle 14"/>
          <p:cNvSpPr/>
          <p:nvPr/>
        </p:nvSpPr>
        <p:spPr>
          <a:xfrm flipV="1">
            <a:off x="3001644" y="462947"/>
            <a:ext cx="78535" cy="82296"/>
          </a:xfrm>
          <a:prstGeom prst="triangle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Isosceles Triangle 17"/>
          <p:cNvSpPr/>
          <p:nvPr/>
        </p:nvSpPr>
        <p:spPr>
          <a:xfrm flipV="1">
            <a:off x="3805554" y="462947"/>
            <a:ext cx="78535" cy="82296"/>
          </a:xfrm>
          <a:prstGeom prst="triangle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Isosceles Triangle 18"/>
          <p:cNvSpPr/>
          <p:nvPr/>
        </p:nvSpPr>
        <p:spPr>
          <a:xfrm flipV="1">
            <a:off x="4585436" y="462947"/>
            <a:ext cx="78535" cy="82296"/>
          </a:xfrm>
          <a:prstGeom prst="triangle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Isosceles Triangle 19"/>
          <p:cNvSpPr/>
          <p:nvPr/>
        </p:nvSpPr>
        <p:spPr>
          <a:xfrm flipV="1">
            <a:off x="2962376" y="2497936"/>
            <a:ext cx="78535" cy="82296"/>
          </a:xfrm>
          <a:prstGeom prst="triangl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Isosceles Triangle 20"/>
          <p:cNvSpPr/>
          <p:nvPr/>
        </p:nvSpPr>
        <p:spPr>
          <a:xfrm flipV="1">
            <a:off x="3815079" y="2497936"/>
            <a:ext cx="78535" cy="82296"/>
          </a:xfrm>
          <a:prstGeom prst="triangl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/>
          <p:cNvSpPr/>
          <p:nvPr/>
        </p:nvSpPr>
        <p:spPr>
          <a:xfrm flipV="1">
            <a:off x="4633061" y="2497936"/>
            <a:ext cx="78535" cy="82296"/>
          </a:xfrm>
          <a:prstGeom prst="triangl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Isosceles Triangle 22"/>
          <p:cNvSpPr/>
          <p:nvPr/>
        </p:nvSpPr>
        <p:spPr>
          <a:xfrm flipV="1">
            <a:off x="3001644" y="4532925"/>
            <a:ext cx="78535" cy="82296"/>
          </a:xfrm>
          <a:prstGeom prst="triangl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Isosceles Triangle 23"/>
          <p:cNvSpPr/>
          <p:nvPr/>
        </p:nvSpPr>
        <p:spPr>
          <a:xfrm flipV="1">
            <a:off x="3791275" y="4532925"/>
            <a:ext cx="78535" cy="82296"/>
          </a:xfrm>
          <a:prstGeom prst="triangl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Isosceles Triangle 24"/>
          <p:cNvSpPr/>
          <p:nvPr/>
        </p:nvSpPr>
        <p:spPr>
          <a:xfrm flipV="1">
            <a:off x="4567861" y="4532925"/>
            <a:ext cx="78535" cy="82296"/>
          </a:xfrm>
          <a:prstGeom prst="triangl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Isosceles Triangle 25"/>
          <p:cNvSpPr/>
          <p:nvPr/>
        </p:nvSpPr>
        <p:spPr>
          <a:xfrm flipV="1">
            <a:off x="7430206" y="462947"/>
            <a:ext cx="78535" cy="82296"/>
          </a:xfrm>
          <a:prstGeom prst="triangle">
            <a:avLst/>
          </a:prstGeom>
          <a:solidFill>
            <a:schemeClr val="bg1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Isosceles Triangle 26"/>
          <p:cNvSpPr/>
          <p:nvPr/>
        </p:nvSpPr>
        <p:spPr>
          <a:xfrm flipV="1">
            <a:off x="8234116" y="462947"/>
            <a:ext cx="78535" cy="82296"/>
          </a:xfrm>
          <a:prstGeom prst="triangle">
            <a:avLst/>
          </a:prstGeom>
          <a:solidFill>
            <a:schemeClr val="bg1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Isosceles Triangle 27"/>
          <p:cNvSpPr/>
          <p:nvPr/>
        </p:nvSpPr>
        <p:spPr>
          <a:xfrm flipV="1">
            <a:off x="9013998" y="462947"/>
            <a:ext cx="78535" cy="82296"/>
          </a:xfrm>
          <a:prstGeom prst="triangle">
            <a:avLst/>
          </a:prstGeom>
          <a:solidFill>
            <a:schemeClr val="bg1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Isosceles Triangle 28"/>
          <p:cNvSpPr/>
          <p:nvPr/>
        </p:nvSpPr>
        <p:spPr>
          <a:xfrm flipV="1">
            <a:off x="7470592" y="2501678"/>
            <a:ext cx="78535" cy="82296"/>
          </a:xfrm>
          <a:prstGeom prst="triangle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Isosceles Triangle 29"/>
          <p:cNvSpPr/>
          <p:nvPr/>
        </p:nvSpPr>
        <p:spPr>
          <a:xfrm flipV="1">
            <a:off x="8238307" y="2501678"/>
            <a:ext cx="78535" cy="82296"/>
          </a:xfrm>
          <a:prstGeom prst="triangle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Isosceles Triangle 30"/>
          <p:cNvSpPr/>
          <p:nvPr/>
        </p:nvSpPr>
        <p:spPr>
          <a:xfrm flipV="1">
            <a:off x="9071529" y="2501678"/>
            <a:ext cx="78535" cy="82296"/>
          </a:xfrm>
          <a:prstGeom prst="triangle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Isosceles Triangle 31"/>
          <p:cNvSpPr/>
          <p:nvPr/>
        </p:nvSpPr>
        <p:spPr>
          <a:xfrm flipV="1">
            <a:off x="7443655" y="4532925"/>
            <a:ext cx="78535" cy="82296"/>
          </a:xfrm>
          <a:prstGeom prst="triangl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Isosceles Triangle 32"/>
          <p:cNvSpPr/>
          <p:nvPr/>
        </p:nvSpPr>
        <p:spPr>
          <a:xfrm flipV="1">
            <a:off x="8205320" y="4532925"/>
            <a:ext cx="78535" cy="82296"/>
          </a:xfrm>
          <a:prstGeom prst="triangl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Isosceles Triangle 33"/>
          <p:cNvSpPr/>
          <p:nvPr/>
        </p:nvSpPr>
        <p:spPr>
          <a:xfrm flipV="1">
            <a:off x="9013997" y="4531188"/>
            <a:ext cx="78535" cy="82296"/>
          </a:xfrm>
          <a:prstGeom prst="triangl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440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492"/>
          <a:stretch/>
        </p:blipFill>
        <p:spPr>
          <a:xfrm>
            <a:off x="2440743" y="-30466"/>
            <a:ext cx="3591356" cy="321455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219"/>
          <a:stretch/>
        </p:blipFill>
        <p:spPr>
          <a:xfrm>
            <a:off x="2440743" y="3028204"/>
            <a:ext cx="3591356" cy="318844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9625" y="6207772"/>
            <a:ext cx="3593592" cy="359359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396"/>
          <a:stretch/>
        </p:blipFill>
        <p:spPr>
          <a:xfrm>
            <a:off x="6032099" y="0"/>
            <a:ext cx="3593592" cy="3184085"/>
          </a:xfrm>
          <a:prstGeom prst="rect">
            <a:avLst/>
          </a:prstGeom>
        </p:spPr>
      </p:pic>
      <p:pic>
        <p:nvPicPr>
          <p:cNvPr id="17" name="Content Placeholder 10"/>
          <p:cNvPicPr>
            <a:picLocks noGrp="1" noChangeAspect="1"/>
          </p:cNvPicPr>
          <p:nvPr>
            <p:ph idx="1"/>
          </p:nvPr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023"/>
          <a:stretch/>
        </p:blipFill>
        <p:spPr>
          <a:xfrm>
            <a:off x="6027627" y="3023687"/>
            <a:ext cx="3593592" cy="3197478"/>
          </a:xfr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7627" y="6207772"/>
            <a:ext cx="3593592" cy="3593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393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559" y="265176"/>
            <a:ext cx="10058400" cy="6260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396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0624" y="99198"/>
            <a:ext cx="4870752" cy="6659604"/>
          </a:xfrm>
        </p:spPr>
      </p:pic>
    </p:spTree>
    <p:extLst>
      <p:ext uri="{BB962C8B-B14F-4D97-AF65-F5344CB8AC3E}">
        <p14:creationId xmlns:p14="http://schemas.microsoft.com/office/powerpoint/2010/main" val="1048704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815" y="1825625"/>
            <a:ext cx="1980370" cy="4351338"/>
          </a:xfrm>
        </p:spPr>
      </p:pic>
    </p:spTree>
    <p:extLst>
      <p:ext uri="{BB962C8B-B14F-4D97-AF65-F5344CB8AC3E}">
        <p14:creationId xmlns:p14="http://schemas.microsoft.com/office/powerpoint/2010/main" val="607371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32592"/>
            <a:ext cx="10515600" cy="2992816"/>
          </a:xfrm>
        </p:spPr>
      </p:pic>
      <p:sp>
        <p:nvSpPr>
          <p:cNvPr id="3" name="TextBox 2"/>
          <p:cNvSpPr txBox="1"/>
          <p:nvPr/>
        </p:nvSpPr>
        <p:spPr>
          <a:xfrm>
            <a:off x="2013153" y="1658583"/>
            <a:ext cx="1437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Palatino Linotype" panose="02040502050505030304" pitchFamily="18" charset="0"/>
              </a:rPr>
              <a:t>Windowing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711742" y="1658583"/>
            <a:ext cx="2063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Palatino Linotype" panose="02040502050505030304" pitchFamily="18" charset="0"/>
              </a:rPr>
              <a:t>Feature extraction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399973" y="1658583"/>
            <a:ext cx="1633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Palatino Linotype" panose="02040502050505030304" pitchFamily="18" charset="0"/>
              </a:rPr>
              <a:t>Classification</a:t>
            </a:r>
            <a:endParaRPr lang="en-US" b="1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53641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779782"/>
            <a:ext cx="10515600" cy="3298437"/>
          </a:xfrm>
        </p:spPr>
      </p:pic>
    </p:spTree>
    <p:extLst>
      <p:ext uri="{BB962C8B-B14F-4D97-AF65-F5344CB8AC3E}">
        <p14:creationId xmlns:p14="http://schemas.microsoft.com/office/powerpoint/2010/main" val="2512673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341" y="1012582"/>
            <a:ext cx="9653318" cy="4832837"/>
          </a:xfrm>
        </p:spPr>
      </p:pic>
    </p:spTree>
    <p:extLst>
      <p:ext uri="{BB962C8B-B14F-4D97-AF65-F5344CB8AC3E}">
        <p14:creationId xmlns:p14="http://schemas.microsoft.com/office/powerpoint/2010/main" val="20286872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318" y="927409"/>
            <a:ext cx="6575364" cy="5003182"/>
          </a:xfrm>
        </p:spPr>
      </p:pic>
    </p:spTree>
    <p:extLst>
      <p:ext uri="{BB962C8B-B14F-4D97-AF65-F5344CB8AC3E}">
        <p14:creationId xmlns:p14="http://schemas.microsoft.com/office/powerpoint/2010/main" val="13592455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0105318"/>
              </p:ext>
            </p:extLst>
          </p:nvPr>
        </p:nvGraphicFramePr>
        <p:xfrm>
          <a:off x="2791287" y="282531"/>
          <a:ext cx="6609427" cy="597406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36040">
                  <a:extLst>
                    <a:ext uri="{9D8B030D-6E8A-4147-A177-3AD203B41FA5}">
                      <a16:colId xmlns:a16="http://schemas.microsoft.com/office/drawing/2014/main" val="3072062017"/>
                    </a:ext>
                  </a:extLst>
                </a:gridCol>
                <a:gridCol w="1491129">
                  <a:extLst>
                    <a:ext uri="{9D8B030D-6E8A-4147-A177-3AD203B41FA5}">
                      <a16:colId xmlns:a16="http://schemas.microsoft.com/office/drawing/2014/main" val="1556875740"/>
                    </a:ext>
                  </a:extLst>
                </a:gridCol>
                <a:gridCol w="1491129">
                  <a:extLst>
                    <a:ext uri="{9D8B030D-6E8A-4147-A177-3AD203B41FA5}">
                      <a16:colId xmlns:a16="http://schemas.microsoft.com/office/drawing/2014/main" val="1256175180"/>
                    </a:ext>
                  </a:extLst>
                </a:gridCol>
                <a:gridCol w="1491129">
                  <a:extLst>
                    <a:ext uri="{9D8B030D-6E8A-4147-A177-3AD203B41FA5}">
                      <a16:colId xmlns:a16="http://schemas.microsoft.com/office/drawing/2014/main" val="3055623874"/>
                    </a:ext>
                  </a:extLst>
                </a:gridCol>
              </a:tblGrid>
              <a:tr h="474979">
                <a:tc>
                  <a:txBody>
                    <a:bodyPr/>
                    <a:lstStyle/>
                    <a:p>
                      <a:pPr algn="ctr"/>
                      <a:r>
                        <a:rPr lang="en-US" u="sng" dirty="0" smtClean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</a:rPr>
                        <a:t>LHC (n = 57)</a:t>
                      </a:r>
                      <a:endParaRPr lang="en-US" u="sng" dirty="0">
                        <a:solidFill>
                          <a:schemeClr val="tx1"/>
                        </a:solidFill>
                        <a:latin typeface="Palatino Linotype" panose="02040502050505030304" pitchFamily="18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  <a:latin typeface="Palatino Linotype" panose="02040502050505030304" pitchFamily="18" charset="0"/>
                        </a:rPr>
                        <a:t>Mean (</a:t>
                      </a:r>
                      <a:r>
                        <a:rPr lang="en-US" dirty="0" err="1" smtClean="0">
                          <a:solidFill>
                            <a:schemeClr val="bg1"/>
                          </a:solidFill>
                          <a:latin typeface="Palatino Linotype" panose="02040502050505030304" pitchFamily="18" charset="0"/>
                        </a:rPr>
                        <a:t>ms</a:t>
                      </a:r>
                      <a:r>
                        <a:rPr lang="en-US" dirty="0" smtClean="0">
                          <a:solidFill>
                            <a:schemeClr val="bg1"/>
                          </a:solidFill>
                          <a:latin typeface="Palatino Linotype" panose="02040502050505030304" pitchFamily="18" charset="0"/>
                        </a:rPr>
                        <a:t>)</a:t>
                      </a:r>
                      <a:endParaRPr lang="en-US" dirty="0">
                        <a:solidFill>
                          <a:schemeClr val="bg1"/>
                        </a:solidFill>
                        <a:latin typeface="Palatino Linotype" panose="02040502050505030304" pitchFamily="18" charset="0"/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Palatino Linotype" panose="02040502050505030304" pitchFamily="18" charset="0"/>
                        </a:rPr>
                        <a:t>SD (</a:t>
                      </a:r>
                      <a:r>
                        <a:rPr lang="en-US" dirty="0" err="1" smtClean="0">
                          <a:latin typeface="Palatino Linotype" panose="02040502050505030304" pitchFamily="18" charset="0"/>
                        </a:rPr>
                        <a:t>ms</a:t>
                      </a:r>
                      <a:r>
                        <a:rPr lang="en-US" dirty="0" smtClean="0">
                          <a:latin typeface="Palatino Linotype" panose="02040502050505030304" pitchFamily="18" charset="0"/>
                        </a:rPr>
                        <a:t>)</a:t>
                      </a:r>
                      <a:endParaRPr lang="en-US" dirty="0">
                        <a:latin typeface="Palatino Linotype" panose="0204050205050503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Palatino Linotype" panose="02040502050505030304" pitchFamily="18" charset="0"/>
                        </a:rPr>
                        <a:t>Outliers</a:t>
                      </a:r>
                      <a:endParaRPr lang="en-US" dirty="0">
                        <a:latin typeface="Palatino Linotype" panose="0204050205050503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97747166"/>
                  </a:ext>
                </a:extLst>
              </a:tr>
              <a:tr h="47497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Palatino Linotype" panose="02040502050505030304" pitchFamily="18" charset="0"/>
                        </a:rPr>
                        <a:t> R</a:t>
                      </a:r>
                      <a:r>
                        <a:rPr lang="en-US" baseline="0" dirty="0" smtClean="0">
                          <a:latin typeface="Palatino Linotype" panose="02040502050505030304" pitchFamily="18" charset="0"/>
                        </a:rPr>
                        <a:t> Thigh</a:t>
                      </a:r>
                      <a:endParaRPr lang="en-US" dirty="0">
                        <a:latin typeface="Palatino Linotype" panose="0204050205050503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Palatino Linotype" panose="02040502050505030304" pitchFamily="18" charset="0"/>
                        </a:rPr>
                        <a:t>-23</a:t>
                      </a:r>
                      <a:endParaRPr lang="en-US" dirty="0">
                        <a:latin typeface="Palatino Linotype" panose="0204050205050503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Palatino Linotype" panose="02040502050505030304" pitchFamily="18" charset="0"/>
                        </a:rPr>
                        <a:t>69</a:t>
                      </a:r>
                      <a:endParaRPr lang="en-US" dirty="0">
                        <a:latin typeface="Palatino Linotype" panose="0204050205050503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Palatino Linotype" panose="02040502050505030304" pitchFamily="18" charset="0"/>
                        </a:rPr>
                        <a:t>0</a:t>
                      </a:r>
                      <a:endParaRPr lang="en-US" dirty="0">
                        <a:latin typeface="Palatino Linotype" panose="0204050205050503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7743002"/>
                  </a:ext>
                </a:extLst>
              </a:tr>
              <a:tr h="47497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Palatino Linotype" panose="02040502050505030304" pitchFamily="18" charset="0"/>
                        </a:rPr>
                        <a:t>R Thigh + Shank</a:t>
                      </a:r>
                      <a:endParaRPr lang="en-US" dirty="0">
                        <a:latin typeface="Palatino Linotype" panose="0204050205050503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Palatino Linotype" panose="02040502050505030304" pitchFamily="18" charset="0"/>
                        </a:rPr>
                        <a:t>-8</a:t>
                      </a:r>
                      <a:endParaRPr lang="en-US" dirty="0">
                        <a:latin typeface="Palatino Linotype" panose="0204050205050503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Palatino Linotype" panose="02040502050505030304" pitchFamily="18" charset="0"/>
                        </a:rPr>
                        <a:t>56</a:t>
                      </a:r>
                      <a:endParaRPr lang="en-US" dirty="0">
                        <a:latin typeface="Palatino Linotype" panose="0204050205050503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Palatino Linotype" panose="02040502050505030304" pitchFamily="18" charset="0"/>
                        </a:rPr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5931454"/>
                  </a:ext>
                </a:extLst>
              </a:tr>
              <a:tr h="47497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Palatino Linotype" panose="02040502050505030304" pitchFamily="18" charset="0"/>
                        </a:rPr>
                        <a:t>R/L Thigh</a:t>
                      </a:r>
                      <a:r>
                        <a:rPr lang="en-US" baseline="0" dirty="0" smtClean="0">
                          <a:latin typeface="Palatino Linotype" panose="02040502050505030304" pitchFamily="18" charset="0"/>
                        </a:rPr>
                        <a:t> + Shank</a:t>
                      </a:r>
                      <a:endParaRPr lang="en-US" dirty="0">
                        <a:latin typeface="Palatino Linotype" panose="0204050205050503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Palatino Linotype" panose="02040502050505030304" pitchFamily="18" charset="0"/>
                        </a:rPr>
                        <a:t>-4</a:t>
                      </a:r>
                      <a:endParaRPr lang="en-US" dirty="0">
                        <a:latin typeface="Palatino Linotype" panose="0204050205050503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Palatino Linotype" panose="02040502050505030304" pitchFamily="18" charset="0"/>
                        </a:rPr>
                        <a:t>30</a:t>
                      </a:r>
                      <a:endParaRPr lang="en-US" dirty="0">
                        <a:latin typeface="Palatino Linotype" panose="0204050205050503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Palatino Linotype" panose="02040502050505030304" pitchFamily="18" charset="0"/>
                        </a:rPr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9802070"/>
                  </a:ext>
                </a:extLst>
              </a:tr>
              <a:tr h="47497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Palatino Linotype" panose="02040502050505030304" pitchFamily="18" charset="0"/>
                        </a:rPr>
                        <a:t>CAM</a:t>
                      </a:r>
                      <a:endParaRPr lang="en-US" dirty="0">
                        <a:latin typeface="Palatino Linotype" panose="0204050205050503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Palatino Linotype" panose="02040502050505030304" pitchFamily="18" charset="0"/>
                        </a:rPr>
                        <a:t>3</a:t>
                      </a:r>
                      <a:endParaRPr lang="en-US" dirty="0">
                        <a:latin typeface="Palatino Linotype" panose="0204050205050503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Palatino Linotype" panose="02040502050505030304" pitchFamily="18" charset="0"/>
                        </a:rPr>
                        <a:t>106</a:t>
                      </a:r>
                      <a:endParaRPr lang="en-US" dirty="0">
                        <a:latin typeface="Palatino Linotype" panose="0204050205050503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Palatino Linotype" panose="02040502050505030304" pitchFamily="18" charset="0"/>
                        </a:rPr>
                        <a:t>10</a:t>
                      </a:r>
                      <a:endParaRPr lang="en-US" dirty="0">
                        <a:latin typeface="Palatino Linotype" panose="0204050205050503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1744009"/>
                  </a:ext>
                </a:extLst>
              </a:tr>
              <a:tr h="47497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Palatino Linotype" panose="02040502050505030304" pitchFamily="18" charset="0"/>
                        </a:rPr>
                        <a:t>FUSED</a:t>
                      </a:r>
                      <a:endParaRPr lang="en-US" dirty="0">
                        <a:latin typeface="Palatino Linotype" panose="0204050205050503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Palatino Linotype" panose="02040502050505030304" pitchFamily="18" charset="0"/>
                        </a:rPr>
                        <a:t>-13</a:t>
                      </a:r>
                      <a:endParaRPr lang="en-US" dirty="0">
                        <a:latin typeface="Palatino Linotype" panose="0204050205050503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Palatino Linotype" panose="02040502050505030304" pitchFamily="18" charset="0"/>
                        </a:rPr>
                        <a:t>61</a:t>
                      </a:r>
                      <a:endParaRPr lang="en-US" dirty="0">
                        <a:latin typeface="Palatino Linotype" panose="0204050205050503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Palatino Linotype" panose="02040502050505030304" pitchFamily="18" charset="0"/>
                        </a:rPr>
                        <a:t>3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275467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endParaRPr lang="en-US" sz="1100" dirty="0">
                        <a:latin typeface="Palatino Linotype" panose="0204050205050503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latin typeface="Palatino Linotype" panose="0204050205050503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latin typeface="Palatino Linotype" panose="0204050205050503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 smtClean="0">
                        <a:latin typeface="Palatino Linotype" panose="0204050205050503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0658197"/>
                  </a:ext>
                </a:extLst>
              </a:tr>
              <a:tr h="474979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atin typeface="Palatino Linotype" panose="02040502050505030304" pitchFamily="18" charset="0"/>
                        </a:rPr>
                        <a:t>RTO (n =</a:t>
                      </a:r>
                      <a:r>
                        <a:rPr lang="en-US" b="1" baseline="0" dirty="0" smtClean="0">
                          <a:latin typeface="Palatino Linotype" panose="02040502050505030304" pitchFamily="18" charset="0"/>
                        </a:rPr>
                        <a:t> 54)</a:t>
                      </a:r>
                      <a:endParaRPr lang="en-US" b="1" dirty="0">
                        <a:latin typeface="Palatino Linotype" panose="0204050205050503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  <a:latin typeface="Palatino Linotype" panose="02040502050505030304" pitchFamily="18" charset="0"/>
                        </a:rPr>
                        <a:t>Mean (</a:t>
                      </a:r>
                      <a:r>
                        <a:rPr lang="en-US" b="1" dirty="0" err="1" smtClean="0">
                          <a:solidFill>
                            <a:schemeClr val="bg1"/>
                          </a:solidFill>
                          <a:latin typeface="Palatino Linotype" panose="02040502050505030304" pitchFamily="18" charset="0"/>
                        </a:rPr>
                        <a:t>ms</a:t>
                      </a:r>
                      <a:r>
                        <a:rPr lang="en-US" b="1" dirty="0" smtClean="0">
                          <a:solidFill>
                            <a:schemeClr val="bg1"/>
                          </a:solidFill>
                          <a:latin typeface="Palatino Linotype" panose="02040502050505030304" pitchFamily="18" charset="0"/>
                        </a:rPr>
                        <a:t>)</a:t>
                      </a:r>
                      <a:endParaRPr lang="en-US" b="1" dirty="0">
                        <a:solidFill>
                          <a:schemeClr val="bg1"/>
                        </a:solidFill>
                        <a:latin typeface="Palatino Linotype" panose="02040502050505030304" pitchFamily="18" charset="0"/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  <a:latin typeface="Palatino Linotype" panose="02040502050505030304" pitchFamily="18" charset="0"/>
                        </a:rPr>
                        <a:t>SD (</a:t>
                      </a:r>
                      <a:r>
                        <a:rPr lang="en-US" b="1" dirty="0" err="1" smtClean="0">
                          <a:solidFill>
                            <a:schemeClr val="bg1"/>
                          </a:solidFill>
                          <a:latin typeface="Palatino Linotype" panose="02040502050505030304" pitchFamily="18" charset="0"/>
                        </a:rPr>
                        <a:t>ms</a:t>
                      </a:r>
                      <a:r>
                        <a:rPr lang="en-US" b="1" dirty="0" smtClean="0">
                          <a:solidFill>
                            <a:schemeClr val="bg1"/>
                          </a:solidFill>
                          <a:latin typeface="Palatino Linotype" panose="02040502050505030304" pitchFamily="18" charset="0"/>
                        </a:rPr>
                        <a:t>)</a:t>
                      </a:r>
                      <a:endParaRPr lang="en-US" b="1" dirty="0">
                        <a:solidFill>
                          <a:schemeClr val="bg1"/>
                        </a:solidFill>
                        <a:latin typeface="Palatino Linotype" panose="02040502050505030304" pitchFamily="18" charset="0"/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  <a:latin typeface="Palatino Linotype" panose="02040502050505030304" pitchFamily="18" charset="0"/>
                        </a:rPr>
                        <a:t>Outliers</a:t>
                      </a:r>
                      <a:endParaRPr lang="en-US" b="1" dirty="0">
                        <a:solidFill>
                          <a:schemeClr val="bg1"/>
                        </a:solidFill>
                        <a:latin typeface="Palatino Linotype" panose="02040502050505030304" pitchFamily="18" charset="0"/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2612776"/>
                  </a:ext>
                </a:extLst>
              </a:tr>
              <a:tr h="47497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Palatino Linotype" panose="02040502050505030304" pitchFamily="18" charset="0"/>
                        </a:rPr>
                        <a:t> R</a:t>
                      </a:r>
                      <a:r>
                        <a:rPr lang="en-US" baseline="0" dirty="0" smtClean="0">
                          <a:latin typeface="Palatino Linotype" panose="02040502050505030304" pitchFamily="18" charset="0"/>
                        </a:rPr>
                        <a:t> Thigh</a:t>
                      </a:r>
                      <a:endParaRPr lang="en-US" dirty="0">
                        <a:latin typeface="Palatino Linotype" panose="0204050205050503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Palatino Linotype" panose="02040502050505030304" pitchFamily="18" charset="0"/>
                        </a:rPr>
                        <a:t>-6</a:t>
                      </a:r>
                      <a:endParaRPr lang="en-US" dirty="0">
                        <a:latin typeface="Palatino Linotype" panose="0204050205050503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Palatino Linotype" panose="02040502050505030304" pitchFamily="18" charset="0"/>
                        </a:rPr>
                        <a:t>41</a:t>
                      </a:r>
                      <a:endParaRPr lang="en-US" dirty="0">
                        <a:latin typeface="Palatino Linotype" panose="0204050205050503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Palatino Linotype" panose="02040502050505030304" pitchFamily="18" charset="0"/>
                        </a:rPr>
                        <a:t>0</a:t>
                      </a:r>
                      <a:endParaRPr lang="en-US" dirty="0">
                        <a:latin typeface="Palatino Linotype" panose="0204050205050503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5248739"/>
                  </a:ext>
                </a:extLst>
              </a:tr>
              <a:tr h="47497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Palatino Linotype" panose="02040502050505030304" pitchFamily="18" charset="0"/>
                        </a:rPr>
                        <a:t>R Thigh + Shank</a:t>
                      </a:r>
                      <a:endParaRPr lang="en-US" dirty="0">
                        <a:latin typeface="Palatino Linotype" panose="0204050205050503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Palatino Linotype" panose="02040502050505030304" pitchFamily="18" charset="0"/>
                        </a:rPr>
                        <a:t>1</a:t>
                      </a:r>
                      <a:endParaRPr lang="en-US" dirty="0">
                        <a:latin typeface="Palatino Linotype" panose="0204050205050503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Palatino Linotype" panose="02040502050505030304" pitchFamily="18" charset="0"/>
                        </a:rPr>
                        <a:t>42</a:t>
                      </a:r>
                      <a:endParaRPr lang="en-US" dirty="0">
                        <a:latin typeface="Palatino Linotype" panose="0204050205050503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Palatino Linotype" panose="02040502050505030304" pitchFamily="18" charset="0"/>
                        </a:rPr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3141603"/>
                  </a:ext>
                </a:extLst>
              </a:tr>
              <a:tr h="47497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Palatino Linotype" panose="02040502050505030304" pitchFamily="18" charset="0"/>
                        </a:rPr>
                        <a:t>R/L Thigh</a:t>
                      </a:r>
                      <a:r>
                        <a:rPr lang="en-US" baseline="0" dirty="0" smtClean="0">
                          <a:latin typeface="Palatino Linotype" panose="02040502050505030304" pitchFamily="18" charset="0"/>
                        </a:rPr>
                        <a:t> + Shank</a:t>
                      </a:r>
                      <a:endParaRPr lang="en-US" dirty="0">
                        <a:latin typeface="Palatino Linotype" panose="0204050205050503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Palatino Linotype" panose="02040502050505030304" pitchFamily="18" charset="0"/>
                        </a:rPr>
                        <a:t>-9</a:t>
                      </a:r>
                      <a:endParaRPr lang="en-US" dirty="0">
                        <a:latin typeface="Palatino Linotype" panose="0204050205050503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Palatino Linotype" panose="02040502050505030304" pitchFamily="18" charset="0"/>
                        </a:rPr>
                        <a:t>42</a:t>
                      </a:r>
                      <a:endParaRPr lang="en-US" dirty="0">
                        <a:latin typeface="Palatino Linotype" panose="0204050205050503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Palatino Linotype" panose="02040502050505030304" pitchFamily="18" charset="0"/>
                        </a:rPr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9528971"/>
                  </a:ext>
                </a:extLst>
              </a:tr>
              <a:tr h="47497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Palatino Linotype" panose="02040502050505030304" pitchFamily="18" charset="0"/>
                        </a:rPr>
                        <a:t>CAM</a:t>
                      </a:r>
                      <a:endParaRPr lang="en-US" dirty="0">
                        <a:latin typeface="Palatino Linotype" panose="0204050205050503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Palatino Linotype" panose="02040502050505030304" pitchFamily="18" charset="0"/>
                        </a:rPr>
                        <a:t>-7</a:t>
                      </a:r>
                      <a:endParaRPr lang="en-US" dirty="0">
                        <a:latin typeface="Palatino Linotype" panose="0204050205050503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Palatino Linotype" panose="02040502050505030304" pitchFamily="18" charset="0"/>
                        </a:rPr>
                        <a:t>85</a:t>
                      </a:r>
                      <a:endParaRPr lang="en-US" dirty="0">
                        <a:latin typeface="Palatino Linotype" panose="0204050205050503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Palatino Linotype" panose="02040502050505030304" pitchFamily="18" charset="0"/>
                        </a:rPr>
                        <a:t>0</a:t>
                      </a:r>
                      <a:endParaRPr lang="en-US" dirty="0">
                        <a:latin typeface="Palatino Linotype" panose="0204050205050503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0523946"/>
                  </a:ext>
                </a:extLst>
              </a:tr>
              <a:tr h="47497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</a:rPr>
                        <a:t>FUSED</a:t>
                      </a:r>
                      <a:endParaRPr lang="en-US" dirty="0">
                        <a:solidFill>
                          <a:schemeClr val="tx1"/>
                        </a:solidFill>
                        <a:latin typeface="Palatino Linotype" panose="0204050205050503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</a:rPr>
                        <a:t>-5</a:t>
                      </a:r>
                      <a:endParaRPr lang="en-US" dirty="0">
                        <a:solidFill>
                          <a:schemeClr val="tx1"/>
                        </a:solidFill>
                        <a:latin typeface="Palatino Linotype" panose="0204050205050503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</a:rPr>
                        <a:t>39</a:t>
                      </a:r>
                      <a:endParaRPr lang="en-US" dirty="0">
                        <a:solidFill>
                          <a:schemeClr val="tx1"/>
                        </a:solidFill>
                        <a:latin typeface="Palatino Linotype" panose="0204050205050503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</a:rPr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5175715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174376" y="3048000"/>
            <a:ext cx="554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LDA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32702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1668423"/>
              </p:ext>
            </p:extLst>
          </p:nvPr>
        </p:nvGraphicFramePr>
        <p:xfrm>
          <a:off x="2791287" y="282531"/>
          <a:ext cx="6609427" cy="597406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36040">
                  <a:extLst>
                    <a:ext uri="{9D8B030D-6E8A-4147-A177-3AD203B41FA5}">
                      <a16:colId xmlns:a16="http://schemas.microsoft.com/office/drawing/2014/main" val="3072062017"/>
                    </a:ext>
                  </a:extLst>
                </a:gridCol>
                <a:gridCol w="1491129">
                  <a:extLst>
                    <a:ext uri="{9D8B030D-6E8A-4147-A177-3AD203B41FA5}">
                      <a16:colId xmlns:a16="http://schemas.microsoft.com/office/drawing/2014/main" val="1556875740"/>
                    </a:ext>
                  </a:extLst>
                </a:gridCol>
                <a:gridCol w="1491129">
                  <a:extLst>
                    <a:ext uri="{9D8B030D-6E8A-4147-A177-3AD203B41FA5}">
                      <a16:colId xmlns:a16="http://schemas.microsoft.com/office/drawing/2014/main" val="1256175180"/>
                    </a:ext>
                  </a:extLst>
                </a:gridCol>
                <a:gridCol w="1491129">
                  <a:extLst>
                    <a:ext uri="{9D8B030D-6E8A-4147-A177-3AD203B41FA5}">
                      <a16:colId xmlns:a16="http://schemas.microsoft.com/office/drawing/2014/main" val="3055623874"/>
                    </a:ext>
                  </a:extLst>
                </a:gridCol>
              </a:tblGrid>
              <a:tr h="474979">
                <a:tc>
                  <a:txBody>
                    <a:bodyPr/>
                    <a:lstStyle/>
                    <a:p>
                      <a:pPr algn="ctr"/>
                      <a:r>
                        <a:rPr lang="en-US" u="sng" dirty="0" smtClean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</a:rPr>
                        <a:t>LHC (n = 57)</a:t>
                      </a:r>
                      <a:endParaRPr lang="en-US" u="sng" dirty="0">
                        <a:solidFill>
                          <a:schemeClr val="tx1"/>
                        </a:solidFill>
                        <a:latin typeface="Palatino Linotype" panose="02040502050505030304" pitchFamily="18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  <a:latin typeface="Palatino Linotype" panose="02040502050505030304" pitchFamily="18" charset="0"/>
                        </a:rPr>
                        <a:t>Mean (</a:t>
                      </a:r>
                      <a:r>
                        <a:rPr lang="en-US" dirty="0" err="1" smtClean="0">
                          <a:solidFill>
                            <a:schemeClr val="bg1"/>
                          </a:solidFill>
                          <a:latin typeface="Palatino Linotype" panose="02040502050505030304" pitchFamily="18" charset="0"/>
                        </a:rPr>
                        <a:t>ms</a:t>
                      </a:r>
                      <a:r>
                        <a:rPr lang="en-US" dirty="0" smtClean="0">
                          <a:solidFill>
                            <a:schemeClr val="bg1"/>
                          </a:solidFill>
                          <a:latin typeface="Palatino Linotype" panose="02040502050505030304" pitchFamily="18" charset="0"/>
                        </a:rPr>
                        <a:t>)</a:t>
                      </a:r>
                      <a:endParaRPr lang="en-US" dirty="0">
                        <a:solidFill>
                          <a:schemeClr val="bg1"/>
                        </a:solidFill>
                        <a:latin typeface="Palatino Linotype" panose="02040502050505030304" pitchFamily="18" charset="0"/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Palatino Linotype" panose="02040502050505030304" pitchFamily="18" charset="0"/>
                        </a:rPr>
                        <a:t>SD (</a:t>
                      </a:r>
                      <a:r>
                        <a:rPr lang="en-US" dirty="0" err="1" smtClean="0">
                          <a:latin typeface="Palatino Linotype" panose="02040502050505030304" pitchFamily="18" charset="0"/>
                        </a:rPr>
                        <a:t>ms</a:t>
                      </a:r>
                      <a:r>
                        <a:rPr lang="en-US" dirty="0" smtClean="0">
                          <a:latin typeface="Palatino Linotype" panose="02040502050505030304" pitchFamily="18" charset="0"/>
                        </a:rPr>
                        <a:t>)</a:t>
                      </a:r>
                      <a:endParaRPr lang="en-US" dirty="0">
                        <a:latin typeface="Palatino Linotype" panose="0204050205050503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Palatino Linotype" panose="02040502050505030304" pitchFamily="18" charset="0"/>
                        </a:rPr>
                        <a:t>Outliers</a:t>
                      </a:r>
                      <a:endParaRPr lang="en-US" dirty="0">
                        <a:latin typeface="Palatino Linotype" panose="0204050205050503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97747166"/>
                  </a:ext>
                </a:extLst>
              </a:tr>
              <a:tr h="47497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Palatino Linotype" panose="02040502050505030304" pitchFamily="18" charset="0"/>
                        </a:rPr>
                        <a:t> R</a:t>
                      </a:r>
                      <a:r>
                        <a:rPr lang="en-US" baseline="0" dirty="0" smtClean="0">
                          <a:latin typeface="Palatino Linotype" panose="02040502050505030304" pitchFamily="18" charset="0"/>
                        </a:rPr>
                        <a:t> Thigh</a:t>
                      </a:r>
                      <a:endParaRPr lang="en-US" dirty="0">
                        <a:latin typeface="Palatino Linotype" panose="0204050205050503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Palatino Linotype" panose="02040502050505030304" pitchFamily="18" charset="0"/>
                        </a:rPr>
                        <a:t>-23</a:t>
                      </a:r>
                      <a:endParaRPr lang="en-US" dirty="0">
                        <a:latin typeface="Palatino Linotype" panose="0204050205050503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Palatino Linotype" panose="02040502050505030304" pitchFamily="18" charset="0"/>
                        </a:rPr>
                        <a:t>69</a:t>
                      </a:r>
                      <a:endParaRPr lang="en-US" dirty="0">
                        <a:latin typeface="Palatino Linotype" panose="0204050205050503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Palatino Linotype" panose="02040502050505030304" pitchFamily="18" charset="0"/>
                        </a:rPr>
                        <a:t>0</a:t>
                      </a:r>
                      <a:endParaRPr lang="en-US" dirty="0">
                        <a:latin typeface="Palatino Linotype" panose="0204050205050503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7743002"/>
                  </a:ext>
                </a:extLst>
              </a:tr>
              <a:tr h="47497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Palatino Linotype" panose="02040502050505030304" pitchFamily="18" charset="0"/>
                        </a:rPr>
                        <a:t>R Thigh + Shank</a:t>
                      </a:r>
                      <a:endParaRPr lang="en-US" dirty="0">
                        <a:latin typeface="Palatino Linotype" panose="0204050205050503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Palatino Linotype" panose="02040502050505030304" pitchFamily="18" charset="0"/>
                        </a:rPr>
                        <a:t>-8</a:t>
                      </a:r>
                      <a:endParaRPr lang="en-US" dirty="0">
                        <a:latin typeface="Palatino Linotype" panose="0204050205050503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Palatino Linotype" panose="02040502050505030304" pitchFamily="18" charset="0"/>
                        </a:rPr>
                        <a:t>56</a:t>
                      </a:r>
                      <a:endParaRPr lang="en-US" dirty="0">
                        <a:latin typeface="Palatino Linotype" panose="0204050205050503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Palatino Linotype" panose="02040502050505030304" pitchFamily="18" charset="0"/>
                        </a:rPr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5931454"/>
                  </a:ext>
                </a:extLst>
              </a:tr>
              <a:tr h="47497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Palatino Linotype" panose="02040502050505030304" pitchFamily="18" charset="0"/>
                        </a:rPr>
                        <a:t>R/L Thigh</a:t>
                      </a:r>
                      <a:r>
                        <a:rPr lang="en-US" baseline="0" dirty="0" smtClean="0">
                          <a:latin typeface="Palatino Linotype" panose="02040502050505030304" pitchFamily="18" charset="0"/>
                        </a:rPr>
                        <a:t> + Shank</a:t>
                      </a:r>
                      <a:endParaRPr lang="en-US" dirty="0">
                        <a:latin typeface="Palatino Linotype" panose="0204050205050503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Palatino Linotype" panose="02040502050505030304" pitchFamily="18" charset="0"/>
                        </a:rPr>
                        <a:t>-4</a:t>
                      </a:r>
                      <a:endParaRPr lang="en-US" dirty="0">
                        <a:latin typeface="Palatino Linotype" panose="0204050205050503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Palatino Linotype" panose="02040502050505030304" pitchFamily="18" charset="0"/>
                        </a:rPr>
                        <a:t>30</a:t>
                      </a:r>
                      <a:endParaRPr lang="en-US" dirty="0">
                        <a:latin typeface="Palatino Linotype" panose="0204050205050503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Palatino Linotype" panose="02040502050505030304" pitchFamily="18" charset="0"/>
                        </a:rPr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9802070"/>
                  </a:ext>
                </a:extLst>
              </a:tr>
              <a:tr h="47497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Palatino Linotype" panose="02040502050505030304" pitchFamily="18" charset="0"/>
                        </a:rPr>
                        <a:t>CAM</a:t>
                      </a:r>
                      <a:endParaRPr lang="en-US" dirty="0">
                        <a:latin typeface="Palatino Linotype" panose="0204050205050503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Palatino Linotype" panose="02040502050505030304" pitchFamily="18" charset="0"/>
                        </a:rPr>
                        <a:t>-34</a:t>
                      </a:r>
                      <a:endParaRPr lang="en-US" dirty="0">
                        <a:latin typeface="Palatino Linotype" panose="0204050205050503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Palatino Linotype" panose="02040502050505030304" pitchFamily="18" charset="0"/>
                        </a:rPr>
                        <a:t>107</a:t>
                      </a:r>
                      <a:endParaRPr lang="en-US" dirty="0">
                        <a:latin typeface="Palatino Linotype" panose="0204050205050503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Palatino Linotype" panose="02040502050505030304" pitchFamily="18" charset="0"/>
                        </a:rPr>
                        <a:t>7</a:t>
                      </a:r>
                      <a:endParaRPr lang="en-US" dirty="0">
                        <a:latin typeface="Palatino Linotype" panose="0204050205050503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1744009"/>
                  </a:ext>
                </a:extLst>
              </a:tr>
              <a:tr h="47497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Palatino Linotype" panose="02040502050505030304" pitchFamily="18" charset="0"/>
                        </a:rPr>
                        <a:t>FUSED</a:t>
                      </a:r>
                      <a:endParaRPr lang="en-US" dirty="0">
                        <a:latin typeface="Palatino Linotype" panose="0204050205050503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Palatino Linotype" panose="02040502050505030304" pitchFamily="18" charset="0"/>
                        </a:rPr>
                        <a:t>-15</a:t>
                      </a:r>
                      <a:endParaRPr lang="en-US" dirty="0">
                        <a:latin typeface="Palatino Linotype" panose="0204050205050503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Palatino Linotype" panose="02040502050505030304" pitchFamily="18" charset="0"/>
                        </a:rPr>
                        <a:t>63</a:t>
                      </a:r>
                      <a:endParaRPr lang="en-US" dirty="0">
                        <a:latin typeface="Palatino Linotype" panose="0204050205050503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Palatino Linotype" panose="02040502050505030304" pitchFamily="18" charset="0"/>
                        </a:rPr>
                        <a:t>6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275467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endParaRPr lang="en-US" sz="1100" dirty="0">
                        <a:latin typeface="Palatino Linotype" panose="0204050205050503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latin typeface="Palatino Linotype" panose="0204050205050503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latin typeface="Palatino Linotype" panose="0204050205050503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 smtClean="0">
                        <a:latin typeface="Palatino Linotype" panose="0204050205050503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0658197"/>
                  </a:ext>
                </a:extLst>
              </a:tr>
              <a:tr h="474979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atin typeface="Palatino Linotype" panose="02040502050505030304" pitchFamily="18" charset="0"/>
                        </a:rPr>
                        <a:t>RTO (n =</a:t>
                      </a:r>
                      <a:r>
                        <a:rPr lang="en-US" b="1" baseline="0" dirty="0" smtClean="0">
                          <a:latin typeface="Palatino Linotype" panose="02040502050505030304" pitchFamily="18" charset="0"/>
                        </a:rPr>
                        <a:t> 54)</a:t>
                      </a:r>
                      <a:endParaRPr lang="en-US" b="1" dirty="0">
                        <a:latin typeface="Palatino Linotype" panose="0204050205050503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  <a:latin typeface="Palatino Linotype" panose="02040502050505030304" pitchFamily="18" charset="0"/>
                        </a:rPr>
                        <a:t>Mean (</a:t>
                      </a:r>
                      <a:r>
                        <a:rPr lang="en-US" b="1" dirty="0" err="1" smtClean="0">
                          <a:solidFill>
                            <a:schemeClr val="bg1"/>
                          </a:solidFill>
                          <a:latin typeface="Palatino Linotype" panose="02040502050505030304" pitchFamily="18" charset="0"/>
                        </a:rPr>
                        <a:t>ms</a:t>
                      </a:r>
                      <a:r>
                        <a:rPr lang="en-US" b="1" dirty="0" smtClean="0">
                          <a:solidFill>
                            <a:schemeClr val="bg1"/>
                          </a:solidFill>
                          <a:latin typeface="Palatino Linotype" panose="02040502050505030304" pitchFamily="18" charset="0"/>
                        </a:rPr>
                        <a:t>)</a:t>
                      </a:r>
                      <a:endParaRPr lang="en-US" b="1" dirty="0">
                        <a:solidFill>
                          <a:schemeClr val="bg1"/>
                        </a:solidFill>
                        <a:latin typeface="Palatino Linotype" panose="02040502050505030304" pitchFamily="18" charset="0"/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  <a:latin typeface="Palatino Linotype" panose="02040502050505030304" pitchFamily="18" charset="0"/>
                        </a:rPr>
                        <a:t>SD (</a:t>
                      </a:r>
                      <a:r>
                        <a:rPr lang="en-US" b="1" dirty="0" err="1" smtClean="0">
                          <a:solidFill>
                            <a:schemeClr val="bg1"/>
                          </a:solidFill>
                          <a:latin typeface="Palatino Linotype" panose="02040502050505030304" pitchFamily="18" charset="0"/>
                        </a:rPr>
                        <a:t>ms</a:t>
                      </a:r>
                      <a:r>
                        <a:rPr lang="en-US" b="1" dirty="0" smtClean="0">
                          <a:solidFill>
                            <a:schemeClr val="bg1"/>
                          </a:solidFill>
                          <a:latin typeface="Palatino Linotype" panose="02040502050505030304" pitchFamily="18" charset="0"/>
                        </a:rPr>
                        <a:t>)</a:t>
                      </a:r>
                      <a:endParaRPr lang="en-US" b="1" dirty="0">
                        <a:solidFill>
                          <a:schemeClr val="bg1"/>
                        </a:solidFill>
                        <a:latin typeface="Palatino Linotype" panose="02040502050505030304" pitchFamily="18" charset="0"/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  <a:latin typeface="Palatino Linotype" panose="02040502050505030304" pitchFamily="18" charset="0"/>
                        </a:rPr>
                        <a:t>Outliers</a:t>
                      </a:r>
                      <a:endParaRPr lang="en-US" b="1" dirty="0">
                        <a:solidFill>
                          <a:schemeClr val="bg1"/>
                        </a:solidFill>
                        <a:latin typeface="Palatino Linotype" panose="02040502050505030304" pitchFamily="18" charset="0"/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2612776"/>
                  </a:ext>
                </a:extLst>
              </a:tr>
              <a:tr h="47497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Palatino Linotype" panose="02040502050505030304" pitchFamily="18" charset="0"/>
                        </a:rPr>
                        <a:t> R</a:t>
                      </a:r>
                      <a:r>
                        <a:rPr lang="en-US" baseline="0" dirty="0" smtClean="0">
                          <a:latin typeface="Palatino Linotype" panose="02040502050505030304" pitchFamily="18" charset="0"/>
                        </a:rPr>
                        <a:t> Thigh</a:t>
                      </a:r>
                      <a:endParaRPr lang="en-US" dirty="0">
                        <a:latin typeface="Palatino Linotype" panose="0204050205050503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Palatino Linotype" panose="02040502050505030304" pitchFamily="18" charset="0"/>
                        </a:rPr>
                        <a:t>-6</a:t>
                      </a:r>
                      <a:endParaRPr lang="en-US" dirty="0">
                        <a:latin typeface="Palatino Linotype" panose="0204050205050503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Palatino Linotype" panose="02040502050505030304" pitchFamily="18" charset="0"/>
                        </a:rPr>
                        <a:t>41</a:t>
                      </a:r>
                      <a:endParaRPr lang="en-US" dirty="0">
                        <a:latin typeface="Palatino Linotype" panose="0204050205050503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Palatino Linotype" panose="02040502050505030304" pitchFamily="18" charset="0"/>
                        </a:rPr>
                        <a:t>0</a:t>
                      </a:r>
                      <a:endParaRPr lang="en-US" dirty="0">
                        <a:latin typeface="Palatino Linotype" panose="0204050205050503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5248739"/>
                  </a:ext>
                </a:extLst>
              </a:tr>
              <a:tr h="47497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Palatino Linotype" panose="02040502050505030304" pitchFamily="18" charset="0"/>
                        </a:rPr>
                        <a:t>R Thigh + Shank</a:t>
                      </a:r>
                      <a:endParaRPr lang="en-US" dirty="0">
                        <a:latin typeface="Palatino Linotype" panose="0204050205050503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Palatino Linotype" panose="02040502050505030304" pitchFamily="18" charset="0"/>
                        </a:rPr>
                        <a:t>1</a:t>
                      </a:r>
                      <a:endParaRPr lang="en-US" dirty="0">
                        <a:latin typeface="Palatino Linotype" panose="0204050205050503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Palatino Linotype" panose="02040502050505030304" pitchFamily="18" charset="0"/>
                        </a:rPr>
                        <a:t>42</a:t>
                      </a:r>
                      <a:endParaRPr lang="en-US" dirty="0">
                        <a:latin typeface="Palatino Linotype" panose="0204050205050503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Palatino Linotype" panose="02040502050505030304" pitchFamily="18" charset="0"/>
                        </a:rPr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3141603"/>
                  </a:ext>
                </a:extLst>
              </a:tr>
              <a:tr h="47497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Palatino Linotype" panose="02040502050505030304" pitchFamily="18" charset="0"/>
                        </a:rPr>
                        <a:t>R/L Thigh</a:t>
                      </a:r>
                      <a:r>
                        <a:rPr lang="en-US" baseline="0" dirty="0" smtClean="0">
                          <a:latin typeface="Palatino Linotype" panose="02040502050505030304" pitchFamily="18" charset="0"/>
                        </a:rPr>
                        <a:t> + Shank</a:t>
                      </a:r>
                      <a:endParaRPr lang="en-US" dirty="0">
                        <a:latin typeface="Palatino Linotype" panose="0204050205050503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Palatino Linotype" panose="02040502050505030304" pitchFamily="18" charset="0"/>
                        </a:rPr>
                        <a:t>-9</a:t>
                      </a:r>
                      <a:endParaRPr lang="en-US" dirty="0">
                        <a:latin typeface="Palatino Linotype" panose="0204050205050503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Palatino Linotype" panose="02040502050505030304" pitchFamily="18" charset="0"/>
                        </a:rPr>
                        <a:t>42</a:t>
                      </a:r>
                      <a:endParaRPr lang="en-US" dirty="0">
                        <a:latin typeface="Palatino Linotype" panose="0204050205050503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Palatino Linotype" panose="02040502050505030304" pitchFamily="18" charset="0"/>
                        </a:rPr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9528971"/>
                  </a:ext>
                </a:extLst>
              </a:tr>
              <a:tr h="47497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Palatino Linotype" panose="02040502050505030304" pitchFamily="18" charset="0"/>
                        </a:rPr>
                        <a:t>CAM</a:t>
                      </a:r>
                      <a:endParaRPr lang="en-US" dirty="0">
                        <a:latin typeface="Palatino Linotype" panose="0204050205050503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Palatino Linotype" panose="02040502050505030304" pitchFamily="18" charset="0"/>
                        </a:rPr>
                        <a:t>-7</a:t>
                      </a:r>
                      <a:endParaRPr lang="en-US" dirty="0">
                        <a:latin typeface="Palatino Linotype" panose="0204050205050503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Palatino Linotype" panose="02040502050505030304" pitchFamily="18" charset="0"/>
                        </a:rPr>
                        <a:t>85</a:t>
                      </a:r>
                      <a:endParaRPr lang="en-US" dirty="0">
                        <a:latin typeface="Palatino Linotype" panose="0204050205050503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Palatino Linotype" panose="02040502050505030304" pitchFamily="18" charset="0"/>
                        </a:rPr>
                        <a:t>0</a:t>
                      </a:r>
                      <a:endParaRPr lang="en-US" dirty="0">
                        <a:latin typeface="Palatino Linotype" panose="0204050205050503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0523946"/>
                  </a:ext>
                </a:extLst>
              </a:tr>
              <a:tr h="47497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</a:rPr>
                        <a:t>FUSED</a:t>
                      </a:r>
                      <a:endParaRPr lang="en-US" dirty="0">
                        <a:solidFill>
                          <a:schemeClr val="tx1"/>
                        </a:solidFill>
                        <a:latin typeface="Palatino Linotype" panose="0204050205050503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</a:rPr>
                        <a:t>-5</a:t>
                      </a:r>
                      <a:endParaRPr lang="en-US" dirty="0">
                        <a:solidFill>
                          <a:schemeClr val="tx1"/>
                        </a:solidFill>
                        <a:latin typeface="Palatino Linotype" panose="0204050205050503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</a:rPr>
                        <a:t>39</a:t>
                      </a:r>
                      <a:endParaRPr lang="en-US" dirty="0">
                        <a:solidFill>
                          <a:schemeClr val="tx1"/>
                        </a:solidFill>
                        <a:latin typeface="Palatino Linotype" panose="0204050205050503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</a:rPr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5175715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174376" y="3048000"/>
            <a:ext cx="151156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LDA</a:t>
            </a:r>
          </a:p>
          <a:p>
            <a:r>
              <a:rPr lang="en-US" dirty="0" smtClean="0"/>
              <a:t>Redo</a:t>
            </a:r>
          </a:p>
          <a:p>
            <a:r>
              <a:rPr lang="en-US" dirty="0" smtClean="0"/>
              <a:t>Using </a:t>
            </a:r>
          </a:p>
          <a:p>
            <a:r>
              <a:rPr lang="en-US" dirty="0" smtClean="0"/>
              <a:t>Non-</a:t>
            </a:r>
            <a:r>
              <a:rPr lang="en-US" dirty="0" err="1" smtClean="0"/>
              <a:t>binarized</a:t>
            </a:r>
            <a:endParaRPr lang="en-US" dirty="0" smtClean="0"/>
          </a:p>
          <a:p>
            <a:r>
              <a:rPr lang="en-US" dirty="0" smtClean="0"/>
              <a:t>LHC feature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47027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9244</TotalTime>
  <Words>469</Words>
  <Application>Microsoft Office PowerPoint</Application>
  <PresentationFormat>Widescreen</PresentationFormat>
  <Paragraphs>240</Paragraphs>
  <Slides>20</Slides>
  <Notes>0</Notes>
  <HiddenSlides>8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Calibri</vt:lpstr>
      <vt:lpstr>Calibri Light</vt:lpstr>
      <vt:lpstr>Palatino Linotype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Results</dc:title>
  <dc:creator>Blair Hu</dc:creator>
  <cp:lastModifiedBy>Blair Hu</cp:lastModifiedBy>
  <cp:revision>81</cp:revision>
  <dcterms:created xsi:type="dcterms:W3CDTF">2018-03-08T16:49:52Z</dcterms:created>
  <dcterms:modified xsi:type="dcterms:W3CDTF">2018-04-09T15:29:36Z</dcterms:modified>
</cp:coreProperties>
</file>